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</p:sldIdLst>
  <p:sldSz cy="5143500" cx="9144000"/>
  <p:notesSz cx="6858000" cy="9144000"/>
  <p:embeddedFontLst>
    <p:embeddedFont>
      <p:font typeface="PT Sans Narrow"/>
      <p:regular r:id="rId69"/>
      <p:bold r:id="rId70"/>
    </p:embeddedFont>
    <p:embeddedFont>
      <p:font typeface="Open Sans"/>
      <p:regular r:id="rId71"/>
      <p:bold r:id="rId72"/>
      <p:italic r:id="rId73"/>
      <p:boldItalic r:id="rId7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2EA24F3-3F6C-4313-A435-7685F16330E0}">
  <a:tblStyle styleId="{82EA24F3-3F6C-4313-A435-7685F16330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OpenSans-italic.fntdata"/><Relationship Id="rId72" Type="http://schemas.openxmlformats.org/officeDocument/2006/relationships/font" Target="fonts/OpenSans-bold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74" Type="http://schemas.openxmlformats.org/officeDocument/2006/relationships/font" Target="fonts/OpenSans-boldItalic.fntdata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OpenSans-regular.fntdata"/><Relationship Id="rId70" Type="http://schemas.openxmlformats.org/officeDocument/2006/relationships/font" Target="fonts/PTSansNarrow-bold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PTSansNarrow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l.cam.ac.uk/teaching/2324/OptComp/slides/lecture04.pdf" TargetMode="Externa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l.acm.org/doi/10.1145/152819.152823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04c3039e2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004c3039e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實際上在做 global code placement 時，我們可以拆解成三個步驟，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第一個步驟就是我們需要知道在 control-flow graph 上各個不同的邊他的執行的相對頻率。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第二個步驟則是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004c3039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004c3039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TW"/>
              <a:t>mcycle in RISC-V，</a:t>
            </a:r>
            <a:r>
              <a:rPr lang="zh-TW"/>
              <a:t>透過讀取 machine-level register 可以得到 total number of cycles。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004c3039e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004c3039e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004c3039e2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004c3039e2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有了 CFG 上各個邊的執行頻率後，再來，我們想要找出怎樣利用這些邊的執行頻率的資料，來得到可以使得最後 branching cost 最小的一個 layout，那一個 greedy 的方法就是我們去蒐集那些 frequency 高的邊，如果這些邊可以構成一條 path 的話，那我們就將這條 path 上的 blocks 最後排列時擺放在一起，那在走訪這條 path 時，就都會是 fall through branch 了。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那我們想找的就是這些我們稱作為 hot path 的 basic block 構成的 chain，那我們會對每條 hot path 賦予一個 priority 的值，這是為了在後續實際做 transformation 時會用到的。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004c3039e2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004c3039e2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下面就是我們找出 hot paths 的實際的演算法，那在這個演算法中，假設一共有 n 個 basic blocks 時，那他會初始化產生 n 個 denerate chain，並且每個 chain 給予一個足夠高的 priority。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再來，我們假設前面分析時，我們有先依照頻率高低對所有邊進行排序，那這裡就由頻率高至低對每條邊操作，假設考慮一 &lt;x, y&gt; 為 x 走向 y 的邊，且 x 會為他所在的 chain 的 tail 且 y 會為他所在的 chain 的 head。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004c3039e2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004c3039e2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TW"/>
              <a:t>Each node belongs to exactly one chain.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TW"/>
              <a:t>The priority values of each chain encode an order for relative layout of the chains that approximates the maximal number of executed forward branches.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TW"/>
              <a:t>Breaking ties among equal-priority edges in a different way can produce a different set of chains.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TW"/>
              <a:t>Different chains may produce different code layouts. The layout algorithm still produces good results, even with a nonoptimal ordering for the equalweight edges.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004c3039e2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004c3039e2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004c3039e2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004c3039e2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004c3039e2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004c3039e2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004c3039e2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004c3039e2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002f8e8a6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002f8e8a6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在上週時，我們有介紹了透過靜態的分析方法，來得到程式上的某些性質，進而幫助我們進行優化，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我們舉了一個例子是想要找出說未初始化的變數，我們的方法是判斷在 entry block 中離開時要是 live 的變數，他就是 possible 的 candidates，我們利用 data-flow analysis 的框架，將 liveness 的性質 formulate 成一個可解的定義方法，並利用 iterative fixed-point algorithm，來得到 liveness。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但同時，我們也有介紹到 data-flow analysis 的方法有他的限制，他會考慮在 Control flow graph 中所有的 paths 發生的可能性，導致就算因為一些 runtime behavior ，某些 path 不會發生，我們仍會假設他發生，而後續的優化就會相對保守。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所以我們今天會介紹另一套分析方法，我們透過分析程式在某些具有代表性的資料上的行為，透過這些行為回過頭來幫助我們的優化，這種分析執行期間的行為會為 runtime profiling，我們會介紹到另一個 global optimization 為 global code placement，會基於這些執行期間得到的資訊，來幫助他的優化。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再來，我們上週也有提到我們的優化方法，不僅僅是只能考慮一整個 program，我們也可以考慮到不同大小的範圍來做不同的優化，下面會分別帶到另外兩種不同 granularity 的優化方法，還有個別的例子。</a:t>
            </a:r>
            <a:br>
              <a:rPr lang="zh-TW"/>
            </a:b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004c3039e2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004c3039e2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004c3039e2_1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004c3039e2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004c3039e2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004c3039e2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For example, inside a loop nest, the compiler may be able to prove that a heavily used pointer is invariant (single-valued), even though it is modified elsewhere in the procedure. Such knowledge can enable optimizations such as keeping in a register the value referenced through that pointer.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再來我要講Regional Optimization, 局部優化，意思就是優化多個basic block,而不直接優化整個function或整個program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有時候用局部優化，會比global Optimization還好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舉個例子，如果在loop裡面有變數，它不會被修改，就可以把變數移出loop body再進行優化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0105c1500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0105c1500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For example, inside a loop nest, the compiler may be able to prove that a heavily used pointer is invariant (single-valued), even though it is modified elsewhere in the procedure. Such knowledge can enable optimizations such as keeping in a register the value referenced through that pointer.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再來，將範圍限制在比整個function或program更小的區域內，可以讓編譯器對執行頻繁的區域優化，像是loop body。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012a8b4ad5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012a8b4ad5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再來我要講</a:t>
            </a:r>
            <a:r>
              <a:rPr lang="zh-TW"/>
              <a:t>loop unrolling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首先來看這個for loop, 它每回合都只執行一個加法運算，而且每回合都data independency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下面是編譯後的risc-v的組合語言 先load兩個memory的值到register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然後立即做運算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d32bab3646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d32bab3646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大家應該都修過計算機結構吧?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ALU會先產生memory address, 然後經過一個pipe到memory cache,再經過一個pipe,才把值傳給register file, 又要再等一個pipe, 才存進register裡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如果立即對load的資料做計算，會讓pipeline stall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d32bab3646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d32bab3646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再來看到unrollling的樣子，這段code只是示意圖，不需要programmer這樣寫，只是翻出來的組合語言再反編譯的話，大概會長這樣子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for loop一回合做四次運算，下面show出組合語言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d32bab3646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d32bab3646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這個</a:t>
            </a:r>
            <a:r>
              <a:rPr lang="zh-TW"/>
              <a:t>組合語言分成三段，第一段是load所有要在這一回合使用的資料，之後做ALU運算和儲存 (下一頁)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從第一個指令load資料到</a:t>
            </a:r>
            <a:r>
              <a:rPr lang="zh-TW">
                <a:solidFill>
                  <a:schemeClr val="dk1"/>
                </a:solidFill>
              </a:rPr>
              <a:t>x14這個</a:t>
            </a:r>
            <a:r>
              <a:rPr lang="zh-TW"/>
              <a:t>register，到他被使用前，經7個instruction，這個緩衝期間足以讓運算開始時，register的資料已經準備好了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而且拆成連續data independent的指令，在有superscalar架構的CPU，可以增加平行化程度</a:t>
            </a:r>
            <a:endParaRPr baseline="-250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d32bab3646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d32bab3646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然後再判斷for loop的返回條件(回上頁)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32bab3646_9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32bab3646_9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除了上面的好處，還有另一個比較小的好處，就是對減少branch prediction miss有用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藍色的線是branch的data path，他在跟ALU同個pipe裡面做add運算，再經過一個pipe，才會存回program counter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如果branch prediction錯誤的話，在圖中圈起來的兩個pipe就要clean掉，浪費兩個clock cycle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loop unrolling後會減少branch的次數，原本的code每8個指令就會執行一次branch, unrolling後每20個指令才執行一次branch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另外有些嵌入式的微處理器可能根本沒有branch prediction，所以它的prediction就是下一個指令，但是在for loop的例子，大部分的branch都會往前面jump過去，只有在最後一次loop回合，才會執行branch的下一條指令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8a9da8a9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8a9da8a9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那我們在設計 optimization 的各種 pass 時，其實就是不斷的在往上或往下找哪裡還有可以優化的空間，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往上，我們需要熟悉 programmer 撰寫程式時的行為，舉例來說，我們上週介紹的優化是找出程式中沒被初始化的變數，那大家可以想一件事是，如果全世界的所有 programmer 都有好好的初始化變數的話，那我們這邊的優化就是無效的嘛，所以我們要好好感謝那些粗心的 programmers，給了我們可以設計優化的空間。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那往下呢？我們就必須要去看說底層的硬體架構的演進，給了我們哪些機會可以設計我們的優化，一個直觀的例子是：當底層的 cpu 提供更強的 instructions 我們可以使用時，compiler 設計人員必須要熟悉這件事，才能夠使用到這些好處，來提昇效能。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012a8b4ad5_2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012a8b4ad5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再來看看loop unrolling有什麼好處，第一個是它可以產生多個data independent的指令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另外還有可以減少loop每次判斷返回條件的overhead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012a8b4ad5_2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012a8b4ad5_2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但是loop unrolling可能也會有另外的overhead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unrolling後，編譯出的binary的size會增加，增加太多可能一個cache block裝不下，要多一個cahce block去裝，這可能產生額外的cache miss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另外unrolling後會需要在loop的每一回合，allocate更多的register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當register用完後，就要把資料存到memory，下次要用到時，又要再做load，增加cache miss的機率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00ee9453d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00ee9453d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Code motion</a:t>
            </a:r>
            <a:r>
              <a:rPr lang="zh-TW"/>
              <a:t>是一種 regional opt</a:t>
            </a:r>
            <a:br>
              <a:rPr lang="zh-TW"/>
            </a:br>
            <a:br>
              <a:rPr lang="zh-TW"/>
            </a:br>
            <a:r>
              <a:rPr lang="zh-TW"/>
              <a:t>記得優化的兩個考量, safety and profitability. Code motion前提是不影響整個程式代表的運算, 這就是為什麼可以做 Code Motion.</a:t>
            </a:r>
            <a:br>
              <a:rPr lang="zh-TW"/>
            </a:br>
            <a:r>
              <a:rPr lang="zh-TW"/>
              <a:t>這裡的profit就講的比較general，因為target program code size或許不變, 或不會比較快, 所以只講比較確定的 total .. program.</a:t>
            </a:r>
            <a:br>
              <a:rPr lang="zh-TW"/>
            </a:br>
            <a:br>
              <a:rPr lang="zh-TW"/>
            </a:br>
            <a:r>
              <a:rPr lang="zh-TW"/>
              <a:t>LCM 找出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00ee9453d7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00ee9453d7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00ee9453d7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00ee9453d7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 name represents an expression would not be redefined.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00ee9453d7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00ee9453d7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00ee9453d7_2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00ee9453d7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2"/>
              </a:rPr>
              <a:t>lecture04.pdf (cam.ac.uk)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025183db19_3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025183db19_3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00ee9453d7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00ee9453d7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B3中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025183db19_3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025183db19_3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002f8e8a66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002f8e8a66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所以我們就來看說我們今天會講到的另一個 global optimization 是 global code placement 這個優化他是源於什麼機會，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導致我們有優化的空間，這個優化主要是基於一個處理器上的特性是，假設我們考慮一個 branch 指令是假設 condition 成立，就跳到對應的 label 執行，否則就執行下一個指令。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我們下面會稱 condition 成立時，跳到遠方的位址執行叫做 taken branch，反之，執行下一個指令的就叫 fall-through branch。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那現今的處理器上有一個特性是：taken branch 的 cost 會大於 fall-through branch 的 cost，那我們下面會介紹說我們如何利用這個特性來設計我們的優化。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00ee9453d7_2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00ee9453d7_2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00ee9453d7_2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00ee9453d7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In B1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zh-TW">
                <a:solidFill>
                  <a:schemeClr val="dk1"/>
                </a:solidFill>
              </a:rPr>
              <a:t>r5’s operands r2, r4 are redefined before.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In B2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zh-TW">
                <a:solidFill>
                  <a:schemeClr val="dk1"/>
                </a:solidFill>
              </a:rPr>
              <a:t>r21’s operands are expression, which are not redefined by assumption.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zh-TW">
                <a:solidFill>
                  <a:schemeClr val="dk1"/>
                </a:solidFill>
              </a:rPr>
              <a:t>r7’s operand r2 is redefined before.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00ee9453d7_2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00ee9453d7_2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025183db19_3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3025183db19_3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00ee9453d7_2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00ee9453d7_2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3025183db19_3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3025183db19_3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00ee9453d7_2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00ee9453d7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025183db19_3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025183db19_3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025183db19_3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025183db19_3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00ee9453d7_2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00ee9453d7_2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8a9da8a9c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8a9da8a9c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但</a:t>
            </a:r>
            <a:r>
              <a:rPr lang="zh-TW"/>
              <a:t>實際介紹優化之前，我們先來看一下為什麼處理器上會這樣的特性。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00ee9453d7_2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00ee9453d7_2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00ee9453d7_2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00ee9453d7_2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025183db19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025183db19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zh-TW"/>
            </a:br>
            <a:br>
              <a:rPr lang="zh-TW"/>
            </a:b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025183db19_3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025183db19_3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025183db19_3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025183db19_3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3025183db19_3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3025183db19_3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02b7ec80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02b7ec80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add “possible” for more general description</a:t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025183db19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3025183db19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減少可能使用的虛擬記憶體的範圍，將經常被呼叫的函式及其相關數據放置在記憶體中較靠近的位置，可以限制需要載入到實體記憶體的頁數。這樣可以降低頁錯誤（page faults）的發生機率，因為當系統需要頻繁地在記憶體中交換數據時，執行速度會大幅減慢</a:t>
            </a:r>
            <a:br>
              <a:rPr lang="zh-TW"/>
            </a:br>
            <a:br>
              <a:rPr lang="zh-TW"/>
            </a:br>
            <a:r>
              <a:rPr lang="zh-TW"/>
              <a:t>limit … </a:t>
            </a:r>
            <a:r>
              <a:rPr lang="zh-TW"/>
              <a:t>經常被呼叫的 procedures 排在cache 中比較靠近的位置，能夠最小化 cache misses 的機率，並且相關的指令可以更有效率地載入。這樣可以減少 memory access 的時間，並且提升整體程式效能</a:t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025183db19_3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3025183db19_3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025183db19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025183db19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沒有更多資訊的話隨機選去 break tie for Q，有的話再去profile去做其他判斷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因為點 y 要刪掉</a:t>
            </a:r>
            <a:br>
              <a:rPr lang="zh-TW"/>
            </a:br>
            <a:r>
              <a:rPr lang="zh-TW"/>
              <a:t>ReSource 把 y as </a:t>
            </a:r>
            <a:r>
              <a:rPr lang="zh-TW"/>
              <a:t>source 改成 x as source for the target z, that is, (x, y) and (y, z) become (x, z)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004c3039e2_1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004c3039e2_1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P406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3025183db19_3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3025183db19_3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025183db19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3025183db19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Interprocedural Optimization</a:t>
            </a:r>
            <a:r>
              <a:rPr lang="zh-TW"/>
              <a:t>會影響編譯器的組成，我們可以考慮不同的架構，而這些架構都在試著達到下面兩個目的...</a:t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004c3039e2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3004c3039e2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P406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2"/>
              </a:rPr>
              <a:t>Lazy Code Motion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004c3039e2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004c3039e2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P406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012a8b4ad5_2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012a8b4ad5_2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P406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02f8e8a66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002f8e8a66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那回過頭來，我們既然知道 taken branch 的 cost 會比 fall-through branch 來的高，我們設計 compiler 時，就能善用這點，假設我們知道每個 block 往下走到另外兩個 block 的執行頻率，我們是不是就可以把執行頻率較高的 block，放在 fall-through branch，以降低整個 branch out 的 cost。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1.png"/><Relationship Id="rId4" Type="http://schemas.openxmlformats.org/officeDocument/2006/relationships/image" Target="../media/image2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4.png"/><Relationship Id="rId4" Type="http://schemas.openxmlformats.org/officeDocument/2006/relationships/image" Target="../media/image2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4.png"/><Relationship Id="rId4" Type="http://schemas.openxmlformats.org/officeDocument/2006/relationships/image" Target="../media/image29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0.png"/><Relationship Id="rId4" Type="http://schemas.openxmlformats.org/officeDocument/2006/relationships/image" Target="../media/image29.png"/><Relationship Id="rId5" Type="http://schemas.openxmlformats.org/officeDocument/2006/relationships/image" Target="../media/image22.png"/><Relationship Id="rId6" Type="http://schemas.openxmlformats.org/officeDocument/2006/relationships/image" Target="../media/image32.png"/><Relationship Id="rId7" Type="http://schemas.openxmlformats.org/officeDocument/2006/relationships/image" Target="../media/image23.png"/><Relationship Id="rId8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1.png"/><Relationship Id="rId4" Type="http://schemas.openxmlformats.org/officeDocument/2006/relationships/image" Target="../media/image4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4.png"/><Relationship Id="rId4" Type="http://schemas.openxmlformats.org/officeDocument/2006/relationships/image" Target="../media/image20.png"/><Relationship Id="rId5" Type="http://schemas.openxmlformats.org/officeDocument/2006/relationships/image" Target="../media/image23.png"/><Relationship Id="rId6" Type="http://schemas.openxmlformats.org/officeDocument/2006/relationships/image" Target="../media/image38.png"/><Relationship Id="rId7" Type="http://schemas.openxmlformats.org/officeDocument/2006/relationships/image" Target="../media/image37.png"/><Relationship Id="rId8" Type="http://schemas.openxmlformats.org/officeDocument/2006/relationships/image" Target="../media/image3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4.png"/><Relationship Id="rId4" Type="http://schemas.openxmlformats.org/officeDocument/2006/relationships/image" Target="../media/image30.png"/><Relationship Id="rId5" Type="http://schemas.openxmlformats.org/officeDocument/2006/relationships/image" Target="../media/image36.png"/><Relationship Id="rId6" Type="http://schemas.openxmlformats.org/officeDocument/2006/relationships/image" Target="../media/image33.png"/><Relationship Id="rId7" Type="http://schemas.openxmlformats.org/officeDocument/2006/relationships/image" Target="../media/image3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7.png"/><Relationship Id="rId4" Type="http://schemas.openxmlformats.org/officeDocument/2006/relationships/image" Target="../media/image39.png"/><Relationship Id="rId5" Type="http://schemas.openxmlformats.org/officeDocument/2006/relationships/image" Target="../media/image37.png"/><Relationship Id="rId6" Type="http://schemas.openxmlformats.org/officeDocument/2006/relationships/image" Target="../media/image20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2.png"/><Relationship Id="rId4" Type="http://schemas.openxmlformats.org/officeDocument/2006/relationships/image" Target="../media/image4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5" Type="http://schemas.openxmlformats.org/officeDocument/2006/relationships/image" Target="../media/image45.png"/><Relationship Id="rId6" Type="http://schemas.openxmlformats.org/officeDocument/2006/relationships/image" Target="../media/image20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5.png"/><Relationship Id="rId4" Type="http://schemas.openxmlformats.org/officeDocument/2006/relationships/image" Target="../media/image20.png"/><Relationship Id="rId5" Type="http://schemas.openxmlformats.org/officeDocument/2006/relationships/image" Target="../media/image46.png"/><Relationship Id="rId6" Type="http://schemas.openxmlformats.org/officeDocument/2006/relationships/image" Target="../media/image44.png"/><Relationship Id="rId7" Type="http://schemas.openxmlformats.org/officeDocument/2006/relationships/image" Target="../media/image25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4.png"/><Relationship Id="rId4" Type="http://schemas.openxmlformats.org/officeDocument/2006/relationships/image" Target="../media/image50.png"/><Relationship Id="rId5" Type="http://schemas.openxmlformats.org/officeDocument/2006/relationships/image" Target="../media/image41.png"/><Relationship Id="rId6" Type="http://schemas.openxmlformats.org/officeDocument/2006/relationships/image" Target="../media/image4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1.png"/><Relationship Id="rId4" Type="http://schemas.openxmlformats.org/officeDocument/2006/relationships/image" Target="../media/image49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52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48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53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5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55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hyperlink" Target="https://groups.seas.harvard.edu/courses/cs153/2019fa/lectures/Lec23-Loop-optimization.pdf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Global, Regional, and Interprocedural Optimization</a:t>
            </a:r>
            <a:endParaRPr/>
          </a:p>
        </p:txBody>
      </p:sp>
      <p:sp>
        <p:nvSpPr>
          <p:cNvPr id="67" name="Google Shape;67;p13"/>
          <p:cNvSpPr txBox="1"/>
          <p:nvPr/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CSIE 5054: Advanced Compiler Design</a:t>
            </a:r>
            <a:endParaRPr sz="2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Instructor: Shih-wei Liao</a:t>
            </a:r>
            <a:endParaRPr sz="2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Three Steps in Global Code Placement</a:t>
            </a:r>
            <a:endParaRPr/>
          </a:p>
        </p:txBody>
      </p:sp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464100" y="1418725"/>
            <a:ext cx="8008500" cy="32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zh-TW"/>
              <a:t>Analysis</a:t>
            </a:r>
            <a:r>
              <a:rPr lang="zh-TW"/>
              <a:t>: Estimate the relative execution frequency of each edge on CFG.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zh-TW"/>
              <a:t>Pre-computing</a:t>
            </a:r>
            <a:r>
              <a:rPr lang="zh-TW"/>
              <a:t>: Construct the set of CFG paths that include the most frequently executed edges and the partial order on the set of basic blocks.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zh-TW"/>
              <a:t>Transformation</a:t>
            </a:r>
            <a:r>
              <a:rPr lang="zh-TW"/>
              <a:t>: Place all of the basic blocks into a fixed linear order.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Obtaining Profile Data</a:t>
            </a:r>
            <a:endParaRPr/>
          </a:p>
        </p:txBody>
      </p:sp>
      <p:sp>
        <p:nvSpPr>
          <p:cNvPr id="137" name="Google Shape;13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464100" y="1243100"/>
            <a:ext cx="8008500" cy="38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zh-TW"/>
              <a:t>Instrumented executables: </a:t>
            </a:r>
            <a:r>
              <a:rPr lang="zh-TW"/>
              <a:t>Compiler generates code to count specific events, such as procedure entries and exits or taken branches.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zh-TW"/>
              <a:t>Timer interrupts:</a:t>
            </a:r>
            <a:r>
              <a:rPr lang="zh-TW"/>
              <a:t> Interrupt program execution at frequent, regular intervals. The tool constructs a histogram of program counter locations where the interrupts occurred.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zh-TW"/>
              <a:t>Performance counters: </a:t>
            </a:r>
            <a:r>
              <a:rPr lang="zh-TW"/>
              <a:t>Many processors offer some form of hardware counters to record hardware events, such as total cycles, cache misses, or taken branches.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The Accuracy of Profiling Matters</a:t>
            </a:r>
            <a:endParaRPr/>
          </a:p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0900" y="976950"/>
            <a:ext cx="2471131" cy="368627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464100" y="1418725"/>
            <a:ext cx="5763000" cy="32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The code-placement algorithm uses profile data to rank the CFG edges by frequency of execution.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Thus, accurate edge data has a direct effect on the quality of the results.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Greedy Algorithm to Find Hot Paths</a:t>
            </a:r>
            <a:endParaRPr/>
          </a:p>
        </p:txBody>
      </p:sp>
      <p:sp>
        <p:nvSpPr>
          <p:cNvPr id="152" name="Google Shape;15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464100" y="1418725"/>
            <a:ext cx="8008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Hot Path</a:t>
            </a:r>
            <a:r>
              <a:rPr lang="zh-TW"/>
              <a:t>: A CFG path that include the most frequently executed edges.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Each path is a chain of one or more blocks.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Each path has a priority that will be used to construct the final code layout.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Greedy Algorithm to Find Hot Paths: Algorithm</a:t>
            </a:r>
            <a:endParaRPr/>
          </a:p>
        </p:txBody>
      </p:sp>
      <p:sp>
        <p:nvSpPr>
          <p:cNvPr id="159" name="Google Shape;15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1425" y="2114975"/>
            <a:ext cx="6881149" cy="283704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463950" y="1215950"/>
            <a:ext cx="8008500" cy="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Degenerate Chain: </a:t>
            </a:r>
            <a:r>
              <a:rPr lang="zh-TW"/>
              <a:t>A chain that consists only of a basic block itself, without having merged into any other blocks yet.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Greedy Algorithm to Find Hot Paths: </a:t>
            </a:r>
            <a:r>
              <a:rPr lang="zh-TW"/>
              <a:t>Illustration</a:t>
            </a:r>
            <a:endParaRPr/>
          </a:p>
        </p:txBody>
      </p:sp>
      <p:sp>
        <p:nvSpPr>
          <p:cNvPr id="167" name="Google Shape;16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500" y="1248150"/>
            <a:ext cx="2320987" cy="368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0812" y="1488288"/>
            <a:ext cx="5131482" cy="3205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Performing Code Layout: Two H</a:t>
            </a:r>
            <a:r>
              <a:rPr lang="zh-TW"/>
              <a:t>euristics</a:t>
            </a:r>
            <a:endParaRPr/>
          </a:p>
        </p:txBody>
      </p:sp>
      <p:sp>
        <p:nvSpPr>
          <p:cNvPr id="175" name="Google Shape;17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64100" y="1418725"/>
            <a:ext cx="8008500" cy="17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</a:t>
            </a:r>
            <a:r>
              <a:rPr lang="zh-TW"/>
              <a:t>lace the blocks of a chain in order, so that fall-through branches implement the chain’s edges.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Choose among alternatives using the priority number recorded for the chains.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Performing Code Layout: Algorithm</a:t>
            </a:r>
            <a:endParaRPr/>
          </a:p>
        </p:txBody>
      </p:sp>
      <p:sp>
        <p:nvSpPr>
          <p:cNvPr id="182" name="Google Shape;18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83" name="Google Shape;18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075" y="1217075"/>
            <a:ext cx="7241833" cy="3686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Performing Code Layout: Illustration</a:t>
            </a:r>
            <a:endParaRPr/>
          </a:p>
        </p:txBody>
      </p:sp>
      <p:sp>
        <p:nvSpPr>
          <p:cNvPr id="189" name="Google Shape;18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90" name="Google Shape;1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4475" y="2357673"/>
            <a:ext cx="3535525" cy="1405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987" y="1457238"/>
            <a:ext cx="5131482" cy="3205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Breaking </a:t>
            </a:r>
            <a:r>
              <a:rPr lang="zh-TW"/>
              <a:t>t</a:t>
            </a:r>
            <a:r>
              <a:rPr lang="zh-TW"/>
              <a:t>ies </a:t>
            </a:r>
            <a:r>
              <a:rPr lang="zh-TW"/>
              <a:t>a</a:t>
            </a:r>
            <a:r>
              <a:rPr lang="zh-TW"/>
              <a:t>mong equal-priority edges matters</a:t>
            </a:r>
            <a:endParaRPr/>
          </a:p>
        </p:txBody>
      </p:sp>
      <p:sp>
        <p:nvSpPr>
          <p:cNvPr id="197" name="Google Shape;19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64100" y="1418725"/>
            <a:ext cx="8008500" cy="34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Breaking ties among equal-priority edges in a different way can produce a different set of chains.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Different chains may produce different code layouts.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Table of Contents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Global Optimization</a:t>
            </a:r>
            <a:endParaRPr b="1"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zh-TW" sz="1600"/>
              <a:t>Global Code Placement with Runtime Profiling: Kevin</a:t>
            </a:r>
            <a:endParaRPr b="1"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Regional Optimization</a:t>
            </a:r>
            <a:endParaRPr b="1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zh-TW" sz="1600"/>
              <a:t>Loop Unrolling: Lien</a:t>
            </a:r>
            <a:endParaRPr b="1"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zh-TW" sz="1600"/>
              <a:t>Code Motion: Wendell</a:t>
            </a:r>
            <a:endParaRPr b="1"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Interprocedural Optimization: Wendell</a:t>
            </a:r>
            <a:endParaRPr b="1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zh-TW" sz="1600"/>
              <a:t>Inline Substitution</a:t>
            </a:r>
            <a:endParaRPr b="1"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zh-TW" sz="1600"/>
              <a:t>Procedure Placement</a:t>
            </a:r>
            <a:endParaRPr b="1" sz="1600"/>
          </a:p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Breaking ties among equal-priority edges matters</a:t>
            </a:r>
            <a:endParaRPr/>
          </a:p>
        </p:txBody>
      </p:sp>
      <p:sp>
        <p:nvSpPr>
          <p:cNvPr id="204" name="Google Shape;20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05" name="Google Shape;20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725" y="1495625"/>
            <a:ext cx="2329388" cy="330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2825" y="2816475"/>
            <a:ext cx="4409626" cy="179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8188" y="1152425"/>
            <a:ext cx="4318901" cy="171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Data-flow analysis v.s. Runtime profiling</a:t>
            </a:r>
            <a:endParaRPr/>
          </a:p>
        </p:txBody>
      </p:sp>
      <p:sp>
        <p:nvSpPr>
          <p:cNvPr id="213" name="Google Shape;21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14" name="Google Shape;214;p33"/>
          <p:cNvSpPr txBox="1"/>
          <p:nvPr>
            <p:ph idx="1" type="body"/>
          </p:nvPr>
        </p:nvSpPr>
        <p:spPr>
          <a:xfrm>
            <a:off x="464100" y="1418725"/>
            <a:ext cx="8008500" cy="32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Data-flow analysis is </a:t>
            </a:r>
            <a:r>
              <a:rPr b="1" lang="zh-TW"/>
              <a:t>conservative</a:t>
            </a:r>
            <a:r>
              <a:rPr lang="zh-TW"/>
              <a:t>, in that it accounts for all possibilities.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Runtime profiling is </a:t>
            </a:r>
            <a:r>
              <a:rPr b="1" lang="zh-TW"/>
              <a:t>aggressive</a:t>
            </a:r>
            <a:r>
              <a:rPr lang="zh-TW"/>
              <a:t>, in that it assumes that future runs will share runtime characteristics with the profiling run.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Regional optimizations</a:t>
            </a:r>
            <a:endParaRPr/>
          </a:p>
        </p:txBody>
      </p:sp>
      <p:sp>
        <p:nvSpPr>
          <p:cNvPr id="220" name="Google Shape;22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21" name="Google Shape;221;p34"/>
          <p:cNvSpPr txBox="1"/>
          <p:nvPr>
            <p:ph idx="1" type="body"/>
          </p:nvPr>
        </p:nvSpPr>
        <p:spPr>
          <a:xfrm>
            <a:off x="464100" y="1418725"/>
            <a:ext cx="80085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Optimizations that focus on regions larger than a basic block and smaller than a whole procedure.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In some cases, considering a subset of the code for the full procedure produces sharper analysis and better transformation results than would occur with information from the full procedure.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Regional optimizations</a:t>
            </a:r>
            <a:endParaRPr/>
          </a:p>
        </p:txBody>
      </p:sp>
      <p:sp>
        <p:nvSpPr>
          <p:cNvPr id="227" name="Google Shape;22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28" name="Google Shape;228;p35"/>
          <p:cNvSpPr txBox="1"/>
          <p:nvPr>
            <p:ph idx="1" type="body"/>
          </p:nvPr>
        </p:nvSpPr>
        <p:spPr>
          <a:xfrm>
            <a:off x="464100" y="1418725"/>
            <a:ext cx="80085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Limiting the scope of a transformation to a region smaller than the entire procedure allows the compiler to focus its efforts on </a:t>
            </a:r>
            <a:r>
              <a:rPr b="1" lang="zh-TW"/>
              <a:t>heavily executed regions</a:t>
            </a:r>
            <a:r>
              <a:rPr lang="zh-TW"/>
              <a:t>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</a:t>
            </a:r>
            <a:r>
              <a:rPr lang="zh-TW"/>
              <a:t>or example, the body of a loop typically executes much </a:t>
            </a:r>
            <a:r>
              <a:rPr b="1" lang="zh-TW"/>
              <a:t>more frequently</a:t>
            </a:r>
            <a:r>
              <a:rPr lang="zh-TW"/>
              <a:t> than the surrounding code.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Loop unrolling: An example</a:t>
            </a:r>
            <a:endParaRPr/>
          </a:p>
        </p:txBody>
      </p:sp>
      <p:sp>
        <p:nvSpPr>
          <p:cNvPr id="234" name="Google Shape;23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235" name="Google Shape;235;p36"/>
          <p:cNvCxnSpPr>
            <a:stCxn id="236" idx="2"/>
            <a:endCxn id="237" idx="0"/>
          </p:cNvCxnSpPr>
          <p:nvPr/>
        </p:nvCxnSpPr>
        <p:spPr>
          <a:xfrm>
            <a:off x="4571999" y="2391737"/>
            <a:ext cx="0" cy="440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8" name="Google Shape;23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3975" y="1067625"/>
            <a:ext cx="5332112" cy="137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325" y="2391725"/>
            <a:ext cx="5820251" cy="2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Loop Unrolling: An Example</a:t>
            </a:r>
            <a:endParaRPr/>
          </a:p>
        </p:txBody>
      </p:sp>
      <p:sp>
        <p:nvSpPr>
          <p:cNvPr id="245" name="Google Shape;24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46" name="Google Shape;24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4825"/>
            <a:ext cx="5620657" cy="36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7"/>
          <p:cNvSpPr txBox="1"/>
          <p:nvPr/>
        </p:nvSpPr>
        <p:spPr>
          <a:xfrm>
            <a:off x="5773050" y="848925"/>
            <a:ext cx="2933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If immediately use data after load instruction, the cpu pipeline will stall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Loop unrolling: An example</a:t>
            </a:r>
            <a:endParaRPr/>
          </a:p>
        </p:txBody>
      </p:sp>
      <p:sp>
        <p:nvSpPr>
          <p:cNvPr id="253" name="Google Shape;25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54" name="Google Shape;25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4825"/>
            <a:ext cx="6543675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Loop unrolling: An example</a:t>
            </a:r>
            <a:endParaRPr/>
          </a:p>
        </p:txBody>
      </p:sp>
      <p:sp>
        <p:nvSpPr>
          <p:cNvPr id="260" name="Google Shape;260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61" name="Google Shape;2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50" y="1042650"/>
            <a:ext cx="4326075" cy="3489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3425" y="1042650"/>
            <a:ext cx="3726633" cy="3600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Loop unrolling: An example</a:t>
            </a:r>
            <a:endParaRPr/>
          </a:p>
        </p:txBody>
      </p:sp>
      <p:sp>
        <p:nvSpPr>
          <p:cNvPr id="268" name="Google Shape;268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69" name="Google Shape;26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34225"/>
            <a:ext cx="3770650" cy="26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Loop unrolling: Branch prediction miss</a:t>
            </a:r>
            <a:endParaRPr/>
          </a:p>
        </p:txBody>
      </p:sp>
      <p:sp>
        <p:nvSpPr>
          <p:cNvPr id="275" name="Google Shape;275;p41"/>
          <p:cNvSpPr txBox="1"/>
          <p:nvPr>
            <p:ph idx="1" type="body"/>
          </p:nvPr>
        </p:nvSpPr>
        <p:spPr>
          <a:xfrm>
            <a:off x="6329500" y="1266325"/>
            <a:ext cx="2502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Less Branch instruction executes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That means less branch prediction </a:t>
            </a:r>
            <a:endParaRPr/>
          </a:p>
        </p:txBody>
      </p:sp>
      <p:pic>
        <p:nvPicPr>
          <p:cNvPr id="276" name="Google Shape;27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175" y="1152425"/>
            <a:ext cx="5677098" cy="372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Optimization: Finding the Opputurnities</a:t>
            </a:r>
            <a:endParaRPr/>
          </a:p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64100" y="1418725"/>
            <a:ext cx="8008500" cy="32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Compiler optimizations leverage opportunities from: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Programmer behavior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Advances in computer architecture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For example: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zh-TW" sz="1600"/>
              <a:t>Finding the uninitialized variables</a:t>
            </a:r>
            <a:r>
              <a:rPr lang="zh-TW" sz="1600"/>
              <a:t>: Addressing potential bugs from programming oversights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zh-TW" sz="1600"/>
              <a:t>Instruction selection</a:t>
            </a:r>
            <a:r>
              <a:rPr lang="zh-TW" sz="1600"/>
              <a:t>: Choosing the most efficient machine instructions for specific hardware to improve performance.</a:t>
            </a:r>
            <a:endParaRPr sz="16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Loop unrolling: The Goods</a:t>
            </a:r>
            <a:endParaRPr/>
          </a:p>
        </p:txBody>
      </p:sp>
      <p:sp>
        <p:nvSpPr>
          <p:cNvPr id="282" name="Google Shape;282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83" name="Google Shape;283;p42"/>
          <p:cNvSpPr txBox="1"/>
          <p:nvPr>
            <p:ph idx="1" type="body"/>
          </p:nvPr>
        </p:nvSpPr>
        <p:spPr>
          <a:xfrm>
            <a:off x="464100" y="1418725"/>
            <a:ext cx="8162400" cy="3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zh-TW"/>
              <a:t>Increasing the number of independent operations</a:t>
            </a:r>
            <a:r>
              <a:rPr lang="zh-TW"/>
              <a:t> in the loop body improves instruction scheduling opportunities.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Amortizing loop control overhead</a:t>
            </a:r>
            <a:r>
              <a:rPr lang="zh-TW"/>
              <a:t> across multiple iterations with each unroll reduces the impact of loop management.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Loop unrolling: The Bads</a:t>
            </a:r>
            <a:endParaRPr/>
          </a:p>
        </p:txBody>
      </p:sp>
      <p:sp>
        <p:nvSpPr>
          <p:cNvPr id="289" name="Google Shape;289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90" name="Google Shape;290;p43"/>
          <p:cNvSpPr txBox="1"/>
          <p:nvPr>
            <p:ph idx="1" type="body"/>
          </p:nvPr>
        </p:nvSpPr>
        <p:spPr>
          <a:xfrm>
            <a:off x="464100" y="1418725"/>
            <a:ext cx="8162400" cy="3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/>
              <a:t>Increasing program size, both in its IR form and its final form as executable code. This maybe causes Instruction cache miss.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The unrolled loop body may place a higher demand on registers compared to the original loop, potentially requiring additional register management.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Code motion</a:t>
            </a:r>
            <a:endParaRPr/>
          </a:p>
        </p:txBody>
      </p:sp>
      <p:sp>
        <p:nvSpPr>
          <p:cNvPr id="296" name="Google Shape;296;p44"/>
          <p:cNvSpPr txBox="1"/>
          <p:nvPr>
            <p:ph idx="1" type="body"/>
          </p:nvPr>
        </p:nvSpPr>
        <p:spPr>
          <a:xfrm>
            <a:off x="311700" y="1266325"/>
            <a:ext cx="8709300" cy="3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/>
              <a:t>Moving a sequence of code to </a:t>
            </a:r>
            <a:r>
              <a:rPr lang="zh-TW"/>
              <a:t>a point where it runs</a:t>
            </a:r>
            <a:r>
              <a:rPr lang="zh-TW"/>
              <a:t> less frequently should reduce the total operation count of the running program.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zh-TW"/>
              <a:t>Lazy Code Motion (LCM)</a:t>
            </a:r>
            <a:r>
              <a:rPr lang="zh-TW"/>
              <a:t> is a such transformation that moves loop-invariant code. LCM may move the code out of loops, which may speed up the execution.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/>
              <a:t>LCM finds</a:t>
            </a:r>
            <a:r>
              <a:rPr lang="zh-TW"/>
              <a:t> operations that are </a:t>
            </a:r>
            <a:r>
              <a:rPr b="1" lang="zh-TW"/>
              <a:t>partially redundant</a:t>
            </a:r>
            <a:r>
              <a:rPr lang="zh-TW"/>
              <a:t>, inserts code to make them </a:t>
            </a:r>
            <a:r>
              <a:rPr b="1" lang="zh-TW"/>
              <a:t>redundant</a:t>
            </a:r>
            <a:r>
              <a:rPr lang="zh-TW"/>
              <a:t>, and deletes the newly redundant expression.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Redundancy</a:t>
            </a:r>
            <a:endParaRPr/>
          </a:p>
        </p:txBody>
      </p:sp>
      <p:sp>
        <p:nvSpPr>
          <p:cNvPr id="303" name="Google Shape;303;p4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zh-TW"/>
              <a:t>Partially Redundant</a:t>
            </a:r>
            <a:r>
              <a:rPr lang="zh-TW"/>
              <a:t>: </a:t>
            </a:r>
            <a:r>
              <a:rPr lang="zh-TW"/>
              <a:t>An expression e is partially redundant at p if it occurs on some, but not all, paths that reach p.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zh-TW"/>
              <a:t>Redundant</a:t>
            </a:r>
            <a:r>
              <a:rPr lang="zh-TW"/>
              <a:t>: An expression e is redundant at p if it has already been evaluated on every path that leads to p.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4" name="Google Shape;30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429" y="2929700"/>
            <a:ext cx="6861126" cy="194398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1925" y="1266315"/>
            <a:ext cx="2733975" cy="371388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Lazy Code Motion (LCM): Assumptions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46"/>
          <p:cNvSpPr txBox="1"/>
          <p:nvPr>
            <p:ph idx="1" type="body"/>
          </p:nvPr>
        </p:nvSpPr>
        <p:spPr>
          <a:xfrm>
            <a:off x="77375" y="1266325"/>
            <a:ext cx="61992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/>
              <a:t>Texturally Identical expressions use the same name. So a name can represent its </a:t>
            </a:r>
            <a:r>
              <a:rPr lang="zh-TW"/>
              <a:t>specific</a:t>
            </a:r>
            <a:r>
              <a:rPr lang="zh-TW"/>
              <a:t> expression.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/>
              <a:t>E.g., we can use r</a:t>
            </a:r>
            <a:r>
              <a:rPr baseline="-25000" lang="zh-TW"/>
              <a:t>21</a:t>
            </a:r>
            <a:r>
              <a:rPr lang="zh-TW"/>
              <a:t> to represent r</a:t>
            </a:r>
            <a:r>
              <a:rPr baseline="-25000" lang="zh-TW"/>
              <a:t>19</a:t>
            </a:r>
            <a:r>
              <a:rPr lang="zh-TW"/>
              <a:t> + r</a:t>
            </a:r>
            <a:r>
              <a:rPr baseline="-25000" lang="zh-TW"/>
              <a:t>20</a:t>
            </a:r>
            <a:r>
              <a:rPr lang="zh-TW"/>
              <a:t>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/>
              <a:t>Program </a:t>
            </a:r>
            <a:r>
              <a:rPr b="1" lang="zh-TW"/>
              <a:t>variables</a:t>
            </a:r>
            <a:r>
              <a:rPr lang="zh-TW"/>
              <a:t> are set by copy operations.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/>
              <a:t>E.g., i2i r</a:t>
            </a:r>
            <a:r>
              <a:rPr baseline="-25000" lang="zh-TW"/>
              <a:t>1</a:t>
            </a:r>
            <a:r>
              <a:rPr lang="zh-TW"/>
              <a:t> </a:t>
            </a:r>
            <a:r>
              <a:rPr lang="zh-TW"/>
              <a:t>⇒ r</a:t>
            </a:r>
            <a:r>
              <a:rPr baseline="-25000" lang="zh-TW"/>
              <a:t>2  </a:t>
            </a:r>
            <a:r>
              <a:rPr lang="zh-TW"/>
              <a:t>set program variable stored in r</a:t>
            </a:r>
            <a:r>
              <a:rPr baseline="-25000" lang="zh-TW"/>
              <a:t>2</a:t>
            </a:r>
            <a:r>
              <a:rPr lang="zh-TW"/>
              <a:t>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/>
              <a:t>In Figure (a), the variables are r</a:t>
            </a:r>
            <a:r>
              <a:rPr baseline="-25000" lang="zh-TW"/>
              <a:t>2</a:t>
            </a:r>
            <a:r>
              <a:rPr lang="zh-TW"/>
              <a:t>, r</a:t>
            </a:r>
            <a:r>
              <a:rPr baseline="-25000" lang="zh-TW"/>
              <a:t>4</a:t>
            </a:r>
            <a:r>
              <a:rPr lang="zh-TW"/>
              <a:t>, and r</a:t>
            </a:r>
            <a:r>
              <a:rPr baseline="-25000" lang="zh-TW"/>
              <a:t>8</a:t>
            </a:r>
            <a:r>
              <a:rPr lang="zh-TW"/>
              <a:t>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/>
              <a:t>r</a:t>
            </a:r>
            <a:r>
              <a:rPr baseline="-25000" lang="zh-TW"/>
              <a:t>1</a:t>
            </a:r>
            <a:r>
              <a:rPr lang="zh-TW"/>
              <a:t>, r</a:t>
            </a:r>
            <a:r>
              <a:rPr baseline="-25000" lang="zh-TW"/>
              <a:t>3</a:t>
            </a:r>
            <a:r>
              <a:rPr lang="zh-TW"/>
              <a:t>, r</a:t>
            </a:r>
            <a:r>
              <a:rPr baseline="-25000" lang="zh-TW"/>
              <a:t>5</a:t>
            </a:r>
            <a:r>
              <a:rPr lang="zh-TW"/>
              <a:t>, r</a:t>
            </a:r>
            <a:r>
              <a:rPr baseline="-25000" lang="zh-TW"/>
              <a:t>6</a:t>
            </a:r>
            <a:r>
              <a:rPr lang="zh-TW"/>
              <a:t>, r</a:t>
            </a:r>
            <a:r>
              <a:rPr baseline="-25000" lang="zh-TW"/>
              <a:t>7</a:t>
            </a:r>
            <a:r>
              <a:rPr lang="zh-TW"/>
              <a:t>, r</a:t>
            </a:r>
            <a:r>
              <a:rPr baseline="-25000" lang="zh-TW"/>
              <a:t>20</a:t>
            </a:r>
            <a:r>
              <a:rPr lang="zh-TW"/>
              <a:t>, and r</a:t>
            </a:r>
            <a:r>
              <a:rPr baseline="-25000" lang="zh-TW"/>
              <a:t>21</a:t>
            </a:r>
            <a:r>
              <a:rPr lang="zh-TW"/>
              <a:t> are </a:t>
            </a:r>
            <a:r>
              <a:rPr b="1" lang="zh-TW"/>
              <a:t>expressions</a:t>
            </a:r>
            <a:r>
              <a:rPr lang="zh-TW"/>
              <a:t>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/>
              <a:t>For</a:t>
            </a:r>
            <a:r>
              <a:rPr lang="zh-TW"/>
              <a:t> </a:t>
            </a:r>
            <a:r>
              <a:rPr lang="zh-TW"/>
              <a:t>a non-copy operation represented as                   “op r</a:t>
            </a:r>
            <a:r>
              <a:rPr baseline="-25000" lang="zh-TW"/>
              <a:t>i</a:t>
            </a:r>
            <a:r>
              <a:rPr lang="zh-TW"/>
              <a:t> r</a:t>
            </a:r>
            <a:r>
              <a:rPr baseline="-25000" lang="zh-TW"/>
              <a:t>j</a:t>
            </a:r>
            <a:r>
              <a:rPr lang="zh-TW"/>
              <a:t> ⇒ r</a:t>
            </a:r>
            <a:r>
              <a:rPr baseline="-25000" lang="zh-TW"/>
              <a:t>k</a:t>
            </a:r>
            <a:r>
              <a:rPr lang="zh-TW"/>
              <a:t>”, i &lt; k and j &lt; k.</a:t>
            </a:r>
            <a:endParaRPr/>
          </a:p>
        </p:txBody>
      </p:sp>
      <p:sp>
        <p:nvSpPr>
          <p:cNvPr id="313" name="Google Shape;313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14" name="Google Shape;314;p46"/>
          <p:cNvSpPr/>
          <p:nvPr/>
        </p:nvSpPr>
        <p:spPr>
          <a:xfrm>
            <a:off x="8418675" y="2503725"/>
            <a:ext cx="102300" cy="16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5" name="Google Shape;315;p46"/>
          <p:cNvSpPr txBox="1"/>
          <p:nvPr/>
        </p:nvSpPr>
        <p:spPr>
          <a:xfrm>
            <a:off x="8345925" y="2412525"/>
            <a:ext cx="3105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Lazy Code Motion: Steps</a:t>
            </a:r>
            <a:endParaRPr/>
          </a:p>
        </p:txBody>
      </p:sp>
      <p:sp>
        <p:nvSpPr>
          <p:cNvPr id="321" name="Google Shape;321;p47"/>
          <p:cNvSpPr txBox="1"/>
          <p:nvPr>
            <p:ph idx="1" type="body"/>
          </p:nvPr>
        </p:nvSpPr>
        <p:spPr>
          <a:xfrm>
            <a:off x="311700" y="1266325"/>
            <a:ext cx="85206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zh-TW"/>
              <a:t>Solve the two data-flow problems: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1" lang="zh-TW" sz="1600"/>
              <a:t>Available Expressions</a:t>
            </a:r>
            <a:endParaRPr b="1"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1" lang="zh-TW" sz="1600"/>
              <a:t>Anticipable Expressions</a:t>
            </a:r>
            <a:endParaRPr b="1" sz="16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zh-TW"/>
              <a:t>For each CFG edge, compute the set of expressions that the edge is </a:t>
            </a:r>
            <a:r>
              <a:rPr b="1" lang="zh-TW"/>
              <a:t>earliest placement</a:t>
            </a:r>
            <a:r>
              <a:rPr lang="zh-TW"/>
              <a:t> for the expressions.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zh-TW"/>
              <a:t>Solve the third data-flow problem </a:t>
            </a:r>
            <a:r>
              <a:rPr b="1" lang="zh-TW"/>
              <a:t>later placement</a:t>
            </a:r>
            <a:r>
              <a:rPr lang="zh-TW"/>
              <a:t>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zh-TW"/>
              <a:t>Computes the two sets </a:t>
            </a:r>
            <a:r>
              <a:rPr b="1" lang="zh-TW"/>
              <a:t>INSERT</a:t>
            </a:r>
            <a:r>
              <a:rPr lang="zh-TW"/>
              <a:t> and </a:t>
            </a:r>
            <a:r>
              <a:rPr b="1" lang="zh-TW"/>
              <a:t>DELETE</a:t>
            </a:r>
            <a:r>
              <a:rPr lang="zh-TW"/>
              <a:t>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zh-TW"/>
              <a:t>R</a:t>
            </a:r>
            <a:r>
              <a:rPr lang="zh-TW"/>
              <a:t>ewrite</a:t>
            </a:r>
            <a:r>
              <a:rPr lang="zh-TW"/>
              <a:t> the code.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Available Expressions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8"/>
          <p:cNvSpPr txBox="1"/>
          <p:nvPr>
            <p:ph idx="1" type="body"/>
          </p:nvPr>
        </p:nvSpPr>
        <p:spPr>
          <a:xfrm>
            <a:off x="311700" y="1266325"/>
            <a:ext cx="8709600" cy="13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zh-TW" sz="1700"/>
              <a:t>An expression e is available on exit from block b if</a:t>
            </a:r>
            <a:endParaRPr sz="17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along every path from n</a:t>
            </a:r>
            <a:r>
              <a:rPr baseline="-25000" lang="zh-TW" sz="1500"/>
              <a:t>0</a:t>
            </a:r>
            <a:r>
              <a:rPr lang="zh-TW" sz="1500"/>
              <a:t> to b, e is evaluated a</a:t>
            </a:r>
            <a:r>
              <a:rPr lang="zh-TW" sz="1500"/>
              <a:t>nd none of its operands are redefined.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48"/>
          <p:cNvSpPr txBox="1"/>
          <p:nvPr>
            <p:ph idx="1" type="body"/>
          </p:nvPr>
        </p:nvSpPr>
        <p:spPr>
          <a:xfrm>
            <a:off x="311700" y="3172250"/>
            <a:ext cx="8709600" cy="8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zh-TW" sz="1700"/>
              <a:t>DEEXPR(n)</a:t>
            </a:r>
            <a:r>
              <a:rPr lang="zh-TW" sz="1700"/>
              <a:t>: </a:t>
            </a:r>
            <a:r>
              <a:rPr lang="zh-TW" sz="1700"/>
              <a:t>The expressions whose operands are not redefined afterwards.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zh-TW" sz="1700"/>
              <a:t>EXPRKILL</a:t>
            </a:r>
            <a:r>
              <a:rPr b="1" lang="zh-TW" sz="1700"/>
              <a:t>(n)</a:t>
            </a:r>
            <a:r>
              <a:rPr lang="zh-TW" sz="1700"/>
              <a:t>: In block n, the expressions whose operands are killed.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zh-TW" sz="1700"/>
              <a:t>The inital values are:</a:t>
            </a:r>
            <a:endParaRPr sz="1700"/>
          </a:p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331" name="Google Shape;33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9300" y="4056650"/>
            <a:ext cx="4522308" cy="7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48"/>
          <p:cNvPicPr preferRelativeResize="0"/>
          <p:nvPr/>
        </p:nvPicPr>
        <p:blipFill rotWithShape="1">
          <a:blip r:embed="rId4">
            <a:alphaModFix/>
          </a:blip>
          <a:srcRect b="0" l="0" r="0" t="47329"/>
          <a:stretch/>
        </p:blipFill>
        <p:spPr>
          <a:xfrm>
            <a:off x="311700" y="2372250"/>
            <a:ext cx="4539549" cy="7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48"/>
          <p:cNvPicPr preferRelativeResize="0"/>
          <p:nvPr/>
        </p:nvPicPr>
        <p:blipFill rotWithShape="1">
          <a:blip r:embed="rId4">
            <a:alphaModFix/>
          </a:blip>
          <a:srcRect b="55289" l="0" r="22009" t="0"/>
          <a:stretch/>
        </p:blipFill>
        <p:spPr>
          <a:xfrm>
            <a:off x="5291950" y="2532050"/>
            <a:ext cx="3540351" cy="6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Available Expressions Example</a:t>
            </a:r>
            <a:endParaRPr/>
          </a:p>
        </p:txBody>
      </p:sp>
      <p:pic>
        <p:nvPicPr>
          <p:cNvPr id="339" name="Google Shape;33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5013" y="1290840"/>
            <a:ext cx="2733975" cy="371388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9"/>
          <p:cNvSpPr txBox="1"/>
          <p:nvPr>
            <p:ph idx="1" type="body"/>
          </p:nvPr>
        </p:nvSpPr>
        <p:spPr>
          <a:xfrm>
            <a:off x="311688" y="1290850"/>
            <a:ext cx="22233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lang="zh-TW"/>
              <a:t>Build CFG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41" name="Google Shape;341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438" y="1700825"/>
            <a:ext cx="1272675" cy="2424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43" name="Google Shape;343;p49"/>
          <p:cNvSpPr/>
          <p:nvPr/>
        </p:nvSpPr>
        <p:spPr>
          <a:xfrm>
            <a:off x="5439700" y="2538000"/>
            <a:ext cx="98400" cy="13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4" name="Google Shape;344;p49"/>
          <p:cNvSpPr txBox="1"/>
          <p:nvPr/>
        </p:nvSpPr>
        <p:spPr>
          <a:xfrm>
            <a:off x="5363200" y="2448375"/>
            <a:ext cx="426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9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Available Expressions Example (Cont’d)</a:t>
            </a:r>
            <a:endParaRPr/>
          </a:p>
        </p:txBody>
      </p:sp>
      <p:pic>
        <p:nvPicPr>
          <p:cNvPr id="350" name="Google Shape;35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88" y="1342940"/>
            <a:ext cx="2733975" cy="3713885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50"/>
          <p:cNvSpPr txBox="1"/>
          <p:nvPr>
            <p:ph idx="1" type="body"/>
          </p:nvPr>
        </p:nvSpPr>
        <p:spPr>
          <a:xfrm>
            <a:off x="311700" y="1342950"/>
            <a:ext cx="36021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 startAt="2"/>
            </a:pPr>
            <a:r>
              <a:rPr lang="zh-TW"/>
              <a:t>Gather Initial Information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{all expressions}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2" name="Google Shape;352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268888"/>
            <a:ext cx="3932069" cy="790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831" y="3059632"/>
            <a:ext cx="3932069" cy="357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50"/>
          <p:cNvPicPr preferRelativeResize="0"/>
          <p:nvPr/>
        </p:nvPicPr>
        <p:blipFill rotWithShape="1">
          <a:blip r:embed="rId6">
            <a:alphaModFix/>
          </a:blip>
          <a:srcRect b="6245" l="6164" r="0" t="10365"/>
          <a:stretch/>
        </p:blipFill>
        <p:spPr>
          <a:xfrm>
            <a:off x="2465975" y="1752925"/>
            <a:ext cx="1744675" cy="54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56" name="Google Shape;356;p50"/>
          <p:cNvSpPr/>
          <p:nvPr/>
        </p:nvSpPr>
        <p:spPr>
          <a:xfrm>
            <a:off x="6814975" y="2576750"/>
            <a:ext cx="89400" cy="15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7" name="Google Shape;357;p50"/>
          <p:cNvSpPr txBox="1"/>
          <p:nvPr/>
        </p:nvSpPr>
        <p:spPr>
          <a:xfrm>
            <a:off x="6717450" y="2490600"/>
            <a:ext cx="312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Available Expressions Example (Cont’d)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51"/>
          <p:cNvSpPr txBox="1"/>
          <p:nvPr>
            <p:ph idx="1" type="body"/>
          </p:nvPr>
        </p:nvSpPr>
        <p:spPr>
          <a:xfrm>
            <a:off x="4940847" y="2666550"/>
            <a:ext cx="851100" cy="3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/>
              <a:t>CFG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64" name="Google Shape;36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0850" y="3113576"/>
            <a:ext cx="802421" cy="1528396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51"/>
          <p:cNvSpPr txBox="1"/>
          <p:nvPr>
            <p:ph idx="1" type="body"/>
          </p:nvPr>
        </p:nvSpPr>
        <p:spPr>
          <a:xfrm>
            <a:off x="5613163" y="2893888"/>
            <a:ext cx="2499300" cy="3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/>
              <a:t>{all expressions} is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66" name="Google Shape;366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3863" y="3333329"/>
            <a:ext cx="3263345" cy="56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3100" y="3898078"/>
            <a:ext cx="3263345" cy="255298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1"/>
          <p:cNvSpPr txBox="1"/>
          <p:nvPr>
            <p:ph idx="1" type="body"/>
          </p:nvPr>
        </p:nvSpPr>
        <p:spPr>
          <a:xfrm>
            <a:off x="311700" y="1379775"/>
            <a:ext cx="85206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 startAt="3"/>
            </a:pPr>
            <a:r>
              <a:rPr lang="zh-TW"/>
              <a:t>Solve the equation by CFG and initial information.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69" name="Google Shape;369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95558" y="3898086"/>
            <a:ext cx="3781432" cy="780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51"/>
          <p:cNvPicPr preferRelativeResize="0"/>
          <p:nvPr/>
        </p:nvPicPr>
        <p:blipFill rotWithShape="1">
          <a:blip r:embed="rId7">
            <a:alphaModFix/>
          </a:blip>
          <a:srcRect b="6245" l="6164" r="0" t="10365"/>
          <a:stretch/>
        </p:blipFill>
        <p:spPr>
          <a:xfrm>
            <a:off x="7569246" y="2917845"/>
            <a:ext cx="1447960" cy="391917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72" name="Google Shape;372;p51"/>
          <p:cNvSpPr txBox="1"/>
          <p:nvPr>
            <p:ph idx="1" type="body"/>
          </p:nvPr>
        </p:nvSpPr>
        <p:spPr>
          <a:xfrm>
            <a:off x="311700" y="2729825"/>
            <a:ext cx="4644000" cy="12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/>
              <a:t>AVAILOUT(B</a:t>
            </a:r>
            <a:r>
              <a:rPr baseline="-25000" lang="zh-TW" sz="1600"/>
              <a:t>1</a:t>
            </a:r>
            <a:r>
              <a:rPr lang="zh-TW" sz="1600"/>
              <a:t>) = DEEXPR(B</a:t>
            </a:r>
            <a:r>
              <a:rPr baseline="-25000" lang="zh-TW" sz="1600"/>
              <a:t>1</a:t>
            </a:r>
            <a:r>
              <a:rPr lang="zh-TW" sz="1600"/>
              <a:t>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600"/>
              <a:t>AVAILOUT(B</a:t>
            </a:r>
            <a:r>
              <a:rPr baseline="-25000" lang="zh-TW" sz="1600"/>
              <a:t>2</a:t>
            </a:r>
            <a:r>
              <a:rPr lang="zh-TW" sz="1600"/>
              <a:t>) = </a:t>
            </a:r>
            <a:r>
              <a:rPr lang="zh-TW" sz="1600"/>
              <a:t>DEEXPR(B</a:t>
            </a:r>
            <a:r>
              <a:rPr baseline="-25000" lang="zh-TW" sz="1600"/>
              <a:t>2</a:t>
            </a:r>
            <a:r>
              <a:rPr lang="zh-TW" sz="1600"/>
              <a:t>) ∪ (</a:t>
            </a:r>
            <a:r>
              <a:rPr lang="zh-TW" sz="1600"/>
              <a:t>AVAILOUT(B</a:t>
            </a:r>
            <a:r>
              <a:rPr baseline="-25000" lang="zh-TW" sz="1600"/>
              <a:t>1</a:t>
            </a:r>
            <a:r>
              <a:rPr lang="zh-TW" sz="1600"/>
              <a:t>)∩</a:t>
            </a:r>
            <a:r>
              <a:rPr lang="zh-TW" sz="1600"/>
              <a:t>AVAILOUT(B</a:t>
            </a:r>
            <a:r>
              <a:rPr baseline="-25000" lang="zh-TW" sz="1600"/>
              <a:t>2</a:t>
            </a:r>
            <a:r>
              <a:rPr lang="zh-TW" sz="1600"/>
              <a:t>) ∩ (EXPRKILL(B</a:t>
            </a:r>
            <a:r>
              <a:rPr baseline="-25000" lang="zh-TW" sz="1600"/>
              <a:t>2</a:t>
            </a:r>
            <a:r>
              <a:rPr lang="zh-TW" sz="1600"/>
              <a:t>) </a:t>
            </a:r>
            <a:r>
              <a:rPr lang="zh-TW" sz="1600"/>
              <a:t>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73" name="Google Shape;373;p51"/>
          <p:cNvPicPr preferRelativeResize="0"/>
          <p:nvPr/>
        </p:nvPicPr>
        <p:blipFill rotWithShape="1">
          <a:blip r:embed="rId8">
            <a:alphaModFix/>
          </a:blip>
          <a:srcRect b="0" l="0" r="0" t="47329"/>
          <a:stretch/>
        </p:blipFill>
        <p:spPr>
          <a:xfrm>
            <a:off x="311700" y="1937888"/>
            <a:ext cx="4539549" cy="7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51"/>
          <p:cNvPicPr preferRelativeResize="0"/>
          <p:nvPr/>
        </p:nvPicPr>
        <p:blipFill rotWithShape="1">
          <a:blip r:embed="rId8">
            <a:alphaModFix/>
          </a:blip>
          <a:srcRect b="55289" l="0" r="22009" t="0"/>
          <a:stretch/>
        </p:blipFill>
        <p:spPr>
          <a:xfrm>
            <a:off x="5291950" y="1991338"/>
            <a:ext cx="3540351" cy="60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51"/>
          <p:cNvPicPr preferRelativeResize="0"/>
          <p:nvPr/>
        </p:nvPicPr>
        <p:blipFill rotWithShape="1">
          <a:blip r:embed="rId8">
            <a:alphaModFix/>
          </a:blip>
          <a:srcRect b="23365" l="67940" r="7827" t="71489"/>
          <a:stretch/>
        </p:blipFill>
        <p:spPr>
          <a:xfrm>
            <a:off x="3471925" y="3494750"/>
            <a:ext cx="1153525" cy="69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1"/>
          <p:cNvSpPr/>
          <p:nvPr/>
        </p:nvSpPr>
        <p:spPr>
          <a:xfrm>
            <a:off x="304800" y="4278975"/>
            <a:ext cx="613500" cy="203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Another Global Optimization: Global Code Placement</a:t>
            </a:r>
            <a:endParaRPr/>
          </a:p>
        </p:txBody>
      </p:sp>
      <p:sp>
        <p:nvSpPr>
          <p:cNvPr id="87" name="Google Shape;8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64100" y="1418725"/>
            <a:ext cx="8008500" cy="32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Oppurturnities: Many processors have </a:t>
            </a:r>
            <a:r>
              <a:rPr b="1" lang="zh-TW"/>
              <a:t>asymmetric</a:t>
            </a:r>
            <a:r>
              <a:rPr lang="zh-TW"/>
              <a:t> branch costs.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The cost of a fall-through branch is less than the cost of a taken branch.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Fall-through branch</a:t>
            </a:r>
            <a:r>
              <a:rPr lang="zh-TW"/>
              <a:t>: A one-address branch is either taken or execution falls through to the next operation in sequence.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4638" y="3912875"/>
            <a:ext cx="3910933" cy="75035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5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Anticipable</a:t>
            </a:r>
            <a:r>
              <a:rPr lang="zh-TW"/>
              <a:t> Expressions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52"/>
          <p:cNvSpPr txBox="1"/>
          <p:nvPr>
            <p:ph idx="1" type="body"/>
          </p:nvPr>
        </p:nvSpPr>
        <p:spPr>
          <a:xfrm>
            <a:off x="311700" y="1266325"/>
            <a:ext cx="8236800" cy="13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zh-TW" sz="1700"/>
              <a:t>An expression e is anticipable </a:t>
            </a:r>
            <a:r>
              <a:rPr lang="zh-TW" sz="1700"/>
              <a:t>on exit from block n</a:t>
            </a:r>
            <a:r>
              <a:rPr lang="zh-TW" sz="1700"/>
              <a:t> if </a:t>
            </a:r>
            <a:r>
              <a:rPr lang="zh-TW" sz="1700"/>
              <a:t>every next block m</a:t>
            </a:r>
            <a:endParaRPr sz="17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evaluates</a:t>
            </a:r>
            <a:r>
              <a:rPr lang="zh-TW" sz="1500"/>
              <a:t> e and subsequently uses the e or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has the first evaluation of e the same as evaulating e at the end of block n.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52"/>
          <p:cNvSpPr txBox="1"/>
          <p:nvPr>
            <p:ph idx="1" type="body"/>
          </p:nvPr>
        </p:nvSpPr>
        <p:spPr>
          <a:xfrm>
            <a:off x="311700" y="3049200"/>
            <a:ext cx="8832300" cy="12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zh-TW" sz="1700"/>
              <a:t>UEEXPR(n)</a:t>
            </a:r>
            <a:r>
              <a:rPr lang="zh-TW" sz="1700"/>
              <a:t>: T</a:t>
            </a:r>
            <a:r>
              <a:rPr lang="zh-TW" sz="1700"/>
              <a:t>he expressions</a:t>
            </a:r>
            <a:r>
              <a:rPr lang="zh-TW" sz="1700"/>
              <a:t> whose both operands are not redefined before in n.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zh-TW" sz="1700"/>
              <a:t>The inital values are:</a:t>
            </a:r>
            <a:endParaRPr sz="1700"/>
          </a:p>
        </p:txBody>
      </p:sp>
      <p:pic>
        <p:nvPicPr>
          <p:cNvPr id="385" name="Google Shape;385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5188" y="2452500"/>
            <a:ext cx="5029826" cy="1120225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3"/>
          <p:cNvSpPr txBox="1"/>
          <p:nvPr>
            <p:ph type="title"/>
          </p:nvPr>
        </p:nvSpPr>
        <p:spPr>
          <a:xfrm>
            <a:off x="311700" y="445025"/>
            <a:ext cx="88323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Anticipable Expressions 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: Example</a:t>
            </a:r>
            <a:endParaRPr/>
          </a:p>
        </p:txBody>
      </p:sp>
      <p:pic>
        <p:nvPicPr>
          <p:cNvPr id="392" name="Google Shape;39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77990"/>
            <a:ext cx="2733975" cy="3713885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53"/>
          <p:cNvSpPr txBox="1"/>
          <p:nvPr>
            <p:ph idx="1" type="body"/>
          </p:nvPr>
        </p:nvSpPr>
        <p:spPr>
          <a:xfrm>
            <a:off x="2805925" y="1251775"/>
            <a:ext cx="22233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zh-TW"/>
              <a:t>Build CFG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4675" y="1661750"/>
            <a:ext cx="1272675" cy="242412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3"/>
          <p:cNvSpPr txBox="1"/>
          <p:nvPr>
            <p:ph idx="1" type="body"/>
          </p:nvPr>
        </p:nvSpPr>
        <p:spPr>
          <a:xfrm>
            <a:off x="4813725" y="1212475"/>
            <a:ext cx="36021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 startAt="2"/>
            </a:pPr>
            <a:r>
              <a:rPr lang="zh-TW"/>
              <a:t>Gather Initial Information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{all expressions}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53"/>
          <p:cNvSpPr txBox="1"/>
          <p:nvPr>
            <p:ph idx="1" type="body"/>
          </p:nvPr>
        </p:nvSpPr>
        <p:spPr>
          <a:xfrm>
            <a:off x="4802588" y="3128250"/>
            <a:ext cx="39321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 startAt="3"/>
            </a:pPr>
            <a:r>
              <a:rPr lang="zh-TW"/>
              <a:t>Solve the Equations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97" name="Google Shape;397;p53"/>
          <p:cNvPicPr preferRelativeResize="0"/>
          <p:nvPr/>
        </p:nvPicPr>
        <p:blipFill rotWithShape="1">
          <a:blip r:embed="rId5">
            <a:alphaModFix/>
          </a:blip>
          <a:srcRect b="6245" l="6164" r="0" t="10365"/>
          <a:stretch/>
        </p:blipFill>
        <p:spPr>
          <a:xfrm>
            <a:off x="6956875" y="1608775"/>
            <a:ext cx="1744675" cy="54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7487" y="3523675"/>
            <a:ext cx="4594574" cy="46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53"/>
          <p:cNvPicPr preferRelativeResize="0"/>
          <p:nvPr/>
        </p:nvPicPr>
        <p:blipFill rotWithShape="1">
          <a:blip r:embed="rId7">
            <a:alphaModFix/>
          </a:blip>
          <a:srcRect b="0" l="0" r="0" t="7227"/>
          <a:stretch/>
        </p:blipFill>
        <p:spPr>
          <a:xfrm>
            <a:off x="5029225" y="2599585"/>
            <a:ext cx="3602100" cy="554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53"/>
          <p:cNvPicPr preferRelativeResize="0"/>
          <p:nvPr/>
        </p:nvPicPr>
        <p:blipFill rotWithShape="1">
          <a:blip r:embed="rId8">
            <a:alphaModFix/>
          </a:blip>
          <a:srcRect b="11292" l="0" r="0" t="0"/>
          <a:stretch/>
        </p:blipFill>
        <p:spPr>
          <a:xfrm>
            <a:off x="5029225" y="2183413"/>
            <a:ext cx="3602100" cy="443389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aphicFrame>
        <p:nvGraphicFramePr>
          <p:cNvPr id="402" name="Google Shape;402;p53"/>
          <p:cNvGraphicFramePr/>
          <p:nvPr/>
        </p:nvGraphicFramePr>
        <p:xfrm>
          <a:off x="5122125" y="3986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{82EA24F3-3F6C-4313-A435-7685F16330E0}</a:tableStyleId>
              </a:tblPr>
              <a:tblGrid>
                <a:gridCol w="746325"/>
                <a:gridCol w="746325"/>
                <a:gridCol w="965400"/>
                <a:gridCol w="527250"/>
              </a:tblGrid>
              <a:tr h="32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B</a:t>
                      </a:r>
                      <a:r>
                        <a:rPr baseline="-25000" lang="zh-TW" sz="1000"/>
                        <a:t>1</a:t>
                      </a:r>
                      <a:endParaRPr baseline="-25000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B</a:t>
                      </a:r>
                      <a:r>
                        <a:rPr baseline="-25000" lang="zh-TW" sz="1000"/>
                        <a:t>2</a:t>
                      </a:r>
                      <a:endParaRPr baseline="-25000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B</a:t>
                      </a:r>
                      <a:r>
                        <a:rPr baseline="-25000" lang="zh-TW" sz="1000"/>
                        <a:t>3</a:t>
                      </a:r>
                      <a:endParaRPr baseline="-25000" sz="1000"/>
                    </a:p>
                  </a:txBody>
                  <a:tcPr marT="91425" marB="91425" marR="91425" marL="91425"/>
                </a:tc>
              </a:tr>
              <a:tr h="32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ANTIN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{r</a:t>
                      </a:r>
                      <a:r>
                        <a:rPr baseline="-25000" lang="zh-TW" sz="1000"/>
                        <a:t>1</a:t>
                      </a:r>
                      <a:r>
                        <a:rPr lang="zh-TW" sz="1000"/>
                        <a:t>,r</a:t>
                      </a:r>
                      <a:r>
                        <a:rPr baseline="-25000" lang="zh-TW" sz="1000"/>
                        <a:t>3</a:t>
                      </a:r>
                      <a:r>
                        <a:rPr lang="zh-TW" sz="1000"/>
                        <a:t>}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{r</a:t>
                      </a:r>
                      <a:r>
                        <a:rPr baseline="-25000" lang="zh-TW" sz="1000"/>
                        <a:t>6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20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21</a:t>
                      </a:r>
                      <a:r>
                        <a:rPr lang="zh-TW" sz="1000"/>
                        <a:t>}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∅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92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ANTOUT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∅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∅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∅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03" name="Google Shape;403;p53"/>
          <p:cNvSpPr/>
          <p:nvPr/>
        </p:nvSpPr>
        <p:spPr>
          <a:xfrm>
            <a:off x="2560625" y="2516900"/>
            <a:ext cx="81600" cy="16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53"/>
          <p:cNvSpPr txBox="1"/>
          <p:nvPr/>
        </p:nvSpPr>
        <p:spPr>
          <a:xfrm>
            <a:off x="2466325" y="2428350"/>
            <a:ext cx="339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Lazy Code Motion: Earliest Placement</a:t>
            </a:r>
            <a:endParaRPr/>
          </a:p>
        </p:txBody>
      </p:sp>
      <p:sp>
        <p:nvSpPr>
          <p:cNvPr id="410" name="Google Shape;410;p54"/>
          <p:cNvSpPr txBox="1"/>
          <p:nvPr>
            <p:ph idx="1" type="body"/>
          </p:nvPr>
        </p:nvSpPr>
        <p:spPr>
          <a:xfrm>
            <a:off x="311700" y="1266325"/>
            <a:ext cx="82368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For a CFG edge (i, j), </a:t>
            </a:r>
            <a:r>
              <a:rPr lang="zh-TW"/>
              <a:t>an expression e is in EARLIEST(i, j) if and only if we can move e to (i, j)</a:t>
            </a:r>
            <a:r>
              <a:rPr lang="zh-TW"/>
              <a:t>, and cannot move it to any earlier edge in the CFG.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11" name="Google Shape;41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0650" y="2217688"/>
            <a:ext cx="6742700" cy="311725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4"/>
          <p:cNvSpPr txBox="1"/>
          <p:nvPr>
            <p:ph idx="1" type="body"/>
          </p:nvPr>
        </p:nvSpPr>
        <p:spPr>
          <a:xfrm>
            <a:off x="311700" y="2571750"/>
            <a:ext cx="8839200" cy="24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                       means e can be safely evaluated before the block j.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                           shows no prior e is available in the earlier block i.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                                   are the two cases of earliest placement: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                        , so (i, j) is the earliest point to place e right after e is kiiled.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                        means that e in earlier block i has some next block not anticipable e to go in.</a:t>
            </a:r>
            <a:endParaRPr/>
          </a:p>
        </p:txBody>
      </p:sp>
      <p:pic>
        <p:nvPicPr>
          <p:cNvPr id="413" name="Google Shape;413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598" y="2670775"/>
            <a:ext cx="1353046" cy="31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5775" y="3108738"/>
            <a:ext cx="1659150" cy="257675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416" name="Google Shape;416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37288" y="3905788"/>
            <a:ext cx="1264325" cy="19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4000" y="4230750"/>
            <a:ext cx="1270925" cy="19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54"/>
          <p:cNvPicPr preferRelativeResize="0"/>
          <p:nvPr/>
        </p:nvPicPr>
        <p:blipFill rotWithShape="1">
          <a:blip r:embed="rId3">
            <a:alphaModFix/>
          </a:blip>
          <a:srcRect b="0" l="60533" r="0" t="0"/>
          <a:stretch/>
        </p:blipFill>
        <p:spPr>
          <a:xfrm>
            <a:off x="745787" y="3520850"/>
            <a:ext cx="2199651" cy="25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Lazy Code Motion: Earliest Placement Example</a:t>
            </a:r>
            <a:endParaRPr/>
          </a:p>
        </p:txBody>
      </p:sp>
      <p:sp>
        <p:nvSpPr>
          <p:cNvPr id="424" name="Google Shape;424;p55"/>
          <p:cNvSpPr txBox="1"/>
          <p:nvPr>
            <p:ph idx="1" type="body"/>
          </p:nvPr>
        </p:nvSpPr>
        <p:spPr>
          <a:xfrm>
            <a:off x="311700" y="1266325"/>
            <a:ext cx="8765700" cy="4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In the </a:t>
            </a:r>
            <a:r>
              <a:rPr lang="zh-TW"/>
              <a:t>example</a:t>
            </a:r>
            <a:r>
              <a:rPr lang="zh-TW"/>
              <a:t>, we can compute the EARLIEST(i, j) for each edge i, j by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426" name="Google Shape;42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163" y="3578350"/>
            <a:ext cx="6519674" cy="3014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27" name="Google Shape;427;p55"/>
          <p:cNvGraphicFramePr/>
          <p:nvPr/>
        </p:nvGraphicFramePr>
        <p:xfrm>
          <a:off x="2197925" y="1733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{82EA24F3-3F6C-4313-A435-7685F16330E0}</a:tableStyleId>
              </a:tblPr>
              <a:tblGrid>
                <a:gridCol w="1065425"/>
                <a:gridCol w="1065425"/>
                <a:gridCol w="1378150"/>
                <a:gridCol w="752675"/>
              </a:tblGrid>
              <a:tr h="32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B</a:t>
                      </a:r>
                      <a:r>
                        <a:rPr baseline="-25000" lang="zh-TW" sz="1000"/>
                        <a:t>1</a:t>
                      </a:r>
                      <a:endParaRPr baseline="-25000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B</a:t>
                      </a:r>
                      <a:r>
                        <a:rPr baseline="-25000" lang="zh-TW" sz="1000"/>
                        <a:t>2</a:t>
                      </a:r>
                      <a:endParaRPr baseline="-25000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B</a:t>
                      </a:r>
                      <a:r>
                        <a:rPr baseline="-25000" lang="zh-TW" sz="1000"/>
                        <a:t>3</a:t>
                      </a:r>
                      <a:endParaRPr baseline="-25000" sz="1000"/>
                    </a:p>
                  </a:txBody>
                  <a:tcPr marT="91425" marB="91425" marR="91425" marL="91425"/>
                </a:tc>
              </a:tr>
              <a:tr h="32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ANTIN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{r</a:t>
                      </a:r>
                      <a:r>
                        <a:rPr baseline="-25000" lang="zh-TW" sz="1000"/>
                        <a:t>1</a:t>
                      </a:r>
                      <a:r>
                        <a:rPr lang="zh-TW" sz="1000"/>
                        <a:t>,r</a:t>
                      </a:r>
                      <a:r>
                        <a:rPr baseline="-25000" lang="zh-TW" sz="1000"/>
                        <a:t>3</a:t>
                      </a:r>
                      <a:r>
                        <a:rPr lang="zh-TW" sz="1000"/>
                        <a:t>}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{r</a:t>
                      </a:r>
                      <a:r>
                        <a:rPr baseline="-25000" lang="zh-TW" sz="1000"/>
                        <a:t>6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20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21</a:t>
                      </a:r>
                      <a:r>
                        <a:rPr lang="zh-TW" sz="1000"/>
                        <a:t>}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∅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92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AVAILOUT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{r</a:t>
                      </a:r>
                      <a:r>
                        <a:rPr baseline="-25000" lang="zh-TW" sz="1000"/>
                        <a:t>1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3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5</a:t>
                      </a:r>
                      <a:r>
                        <a:rPr lang="zh-TW" sz="1000"/>
                        <a:t>}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{r</a:t>
                      </a:r>
                      <a:r>
                        <a:rPr baseline="-25000" lang="zh-TW" sz="1000"/>
                        <a:t>1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3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7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20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21</a:t>
                      </a:r>
                      <a:r>
                        <a:rPr lang="zh-TW" sz="1000"/>
                        <a:t>}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…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2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EXPRKILL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{r</a:t>
                      </a:r>
                      <a:r>
                        <a:rPr baseline="-25000" lang="zh-TW" sz="1000"/>
                        <a:t>5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6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7</a:t>
                      </a:r>
                      <a:r>
                        <a:rPr lang="zh-TW" sz="1000"/>
                        <a:t>}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{r</a:t>
                      </a:r>
                      <a:r>
                        <a:rPr baseline="-25000" lang="zh-TW" sz="1000"/>
                        <a:t>5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6</a:t>
                      </a:r>
                      <a:r>
                        <a:rPr lang="zh-TW" sz="1000"/>
                        <a:t>, r</a:t>
                      </a:r>
                      <a:r>
                        <a:rPr baseline="-25000" lang="zh-TW" sz="1000"/>
                        <a:t>7</a:t>
                      </a:r>
                      <a:r>
                        <a:rPr lang="zh-TW" sz="1000"/>
                        <a:t>}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∅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2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ANTOUT</a:t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∅</a:t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∅</a:t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∅</a:t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graphicFrame>
        <p:nvGraphicFramePr>
          <p:cNvPr id="428" name="Google Shape;428;p55"/>
          <p:cNvGraphicFramePr/>
          <p:nvPr/>
        </p:nvGraphicFramePr>
        <p:xfrm>
          <a:off x="952500" y="4048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{82EA24F3-3F6C-4313-A435-7685F16330E0}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1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1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3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3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EARLIEST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{r</a:t>
                      </a:r>
                      <a:r>
                        <a:rPr baseline="-25000" lang="zh-TW"/>
                        <a:t>6</a:t>
                      </a:r>
                      <a:r>
                        <a:rPr lang="zh-TW"/>
                        <a:t>, r</a:t>
                      </a:r>
                      <a:r>
                        <a:rPr baseline="-25000" lang="zh-TW"/>
                        <a:t>20</a:t>
                      </a:r>
                      <a:r>
                        <a:rPr lang="zh-TW"/>
                        <a:t>, r</a:t>
                      </a:r>
                      <a:r>
                        <a:rPr baseline="-25000" lang="zh-TW"/>
                        <a:t>21</a:t>
                      </a:r>
                      <a:r>
                        <a:rPr lang="zh-TW"/>
                        <a:t>}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∅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{r</a:t>
                      </a:r>
                      <a:r>
                        <a:rPr baseline="-25000" lang="zh-TW"/>
                        <a:t>6</a:t>
                      </a:r>
                      <a:r>
                        <a:rPr lang="zh-TW"/>
                        <a:t>}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∅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Later Placement</a:t>
            </a:r>
            <a:endParaRPr/>
          </a:p>
        </p:txBody>
      </p:sp>
      <p:sp>
        <p:nvSpPr>
          <p:cNvPr id="434" name="Google Shape;434;p56"/>
          <p:cNvSpPr txBox="1"/>
          <p:nvPr>
            <p:ph idx="1" type="body"/>
          </p:nvPr>
        </p:nvSpPr>
        <p:spPr>
          <a:xfrm>
            <a:off x="311700" y="1266325"/>
            <a:ext cx="7656600" cy="12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zh-TW" sz="1600"/>
              <a:t>Later Placement determines how late a earliest placement can be </a:t>
            </a:r>
            <a:r>
              <a:rPr lang="zh-TW" sz="1600"/>
              <a:t>deferred</a:t>
            </a:r>
            <a:r>
              <a:rPr lang="zh-TW" sz="1600"/>
              <a:t> to while achieving the same effect. The equations are as follows: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435" name="Google Shape;435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36" name="Google Shape;436;p56"/>
          <p:cNvSpPr txBox="1"/>
          <p:nvPr>
            <p:ph idx="1" type="body"/>
          </p:nvPr>
        </p:nvSpPr>
        <p:spPr>
          <a:xfrm>
            <a:off x="311700" y="3149325"/>
            <a:ext cx="87105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zh-TW" sz="1600"/>
              <a:t>The initial </a:t>
            </a:r>
            <a:r>
              <a:rPr b="1" lang="zh-TW" sz="1600"/>
              <a:t>LATERIN(n</a:t>
            </a:r>
            <a:r>
              <a:rPr b="1" baseline="-25000" lang="zh-TW" sz="1600"/>
              <a:t>0</a:t>
            </a:r>
            <a:r>
              <a:rPr b="1" lang="zh-TW" sz="1600"/>
              <a:t>) = ∅</a:t>
            </a:r>
            <a:r>
              <a:rPr lang="zh-TW" sz="1600"/>
              <a:t>, and </a:t>
            </a:r>
            <a:r>
              <a:rPr b="1" lang="zh-TW" sz="1600"/>
              <a:t>LATERIN(n) = { all expressions }, ∀ n ̸= n</a:t>
            </a:r>
            <a:r>
              <a:rPr b="1" baseline="-25000" lang="zh-TW" sz="1600"/>
              <a:t>0</a:t>
            </a:r>
            <a:r>
              <a:rPr lang="zh-TW" sz="1600"/>
              <a:t>.</a:t>
            </a:r>
            <a:endParaRPr sz="1600"/>
          </a:p>
        </p:txBody>
      </p:sp>
      <p:pic>
        <p:nvPicPr>
          <p:cNvPr id="437" name="Google Shape;437;p56"/>
          <p:cNvPicPr preferRelativeResize="0"/>
          <p:nvPr/>
        </p:nvPicPr>
        <p:blipFill rotWithShape="1">
          <a:blip r:embed="rId3">
            <a:alphaModFix/>
          </a:blip>
          <a:srcRect b="46549" l="0" r="0" t="0"/>
          <a:stretch/>
        </p:blipFill>
        <p:spPr>
          <a:xfrm>
            <a:off x="1119900" y="1984150"/>
            <a:ext cx="7094098" cy="65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56"/>
          <p:cNvPicPr preferRelativeResize="0"/>
          <p:nvPr/>
        </p:nvPicPr>
        <p:blipFill rotWithShape="1">
          <a:blip r:embed="rId3">
            <a:alphaModFix/>
          </a:blip>
          <a:srcRect b="0" l="0" r="0" t="76646"/>
          <a:stretch/>
        </p:blipFill>
        <p:spPr>
          <a:xfrm>
            <a:off x="1024950" y="2752275"/>
            <a:ext cx="7094098" cy="28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Later Placement Example</a:t>
            </a:r>
            <a:endParaRPr/>
          </a:p>
        </p:txBody>
      </p:sp>
      <p:sp>
        <p:nvSpPr>
          <p:cNvPr id="444" name="Google Shape;444;p57"/>
          <p:cNvSpPr txBox="1"/>
          <p:nvPr>
            <p:ph idx="1" type="body"/>
          </p:nvPr>
        </p:nvSpPr>
        <p:spPr>
          <a:xfrm>
            <a:off x="311700" y="1266325"/>
            <a:ext cx="3367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/>
              <a:t>In the example, we have</a:t>
            </a:r>
            <a:endParaRPr/>
          </a:p>
        </p:txBody>
      </p:sp>
      <p:sp>
        <p:nvSpPr>
          <p:cNvPr id="445" name="Google Shape;445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446" name="Google Shape;446;p57"/>
          <p:cNvPicPr preferRelativeResize="0"/>
          <p:nvPr/>
        </p:nvPicPr>
        <p:blipFill rotWithShape="1">
          <a:blip r:embed="rId3">
            <a:alphaModFix/>
          </a:blip>
          <a:srcRect b="46549" l="0" r="0" t="0"/>
          <a:stretch/>
        </p:blipFill>
        <p:spPr>
          <a:xfrm>
            <a:off x="2409322" y="3036725"/>
            <a:ext cx="5888165" cy="557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57"/>
          <p:cNvPicPr preferRelativeResize="0"/>
          <p:nvPr/>
        </p:nvPicPr>
        <p:blipFill rotWithShape="1">
          <a:blip r:embed="rId4">
            <a:alphaModFix/>
          </a:blip>
          <a:srcRect b="11292" l="0" r="0" t="0"/>
          <a:stretch/>
        </p:blipFill>
        <p:spPr>
          <a:xfrm>
            <a:off x="3600388" y="1193900"/>
            <a:ext cx="2965101" cy="40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57"/>
          <p:cNvPicPr preferRelativeResize="0"/>
          <p:nvPr/>
        </p:nvPicPr>
        <p:blipFill rotWithShape="1">
          <a:blip r:embed="rId5">
            <a:alphaModFix/>
          </a:blip>
          <a:srcRect b="56469" l="0" r="0" t="7227"/>
          <a:stretch/>
        </p:blipFill>
        <p:spPr>
          <a:xfrm>
            <a:off x="3600388" y="1574525"/>
            <a:ext cx="2965099" cy="198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57"/>
          <p:cNvPicPr preferRelativeResize="0"/>
          <p:nvPr/>
        </p:nvPicPr>
        <p:blipFill rotWithShape="1">
          <a:blip r:embed="rId5">
            <a:alphaModFix/>
          </a:blip>
          <a:srcRect b="0" l="0" r="0" t="87478"/>
          <a:stretch/>
        </p:blipFill>
        <p:spPr>
          <a:xfrm>
            <a:off x="3600388" y="1773031"/>
            <a:ext cx="2965099" cy="68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57"/>
          <p:cNvPicPr preferRelativeResize="0"/>
          <p:nvPr/>
        </p:nvPicPr>
        <p:blipFill rotWithShape="1">
          <a:blip r:embed="rId3">
            <a:alphaModFix/>
          </a:blip>
          <a:srcRect b="0" l="0" r="0" t="76646"/>
          <a:stretch/>
        </p:blipFill>
        <p:spPr>
          <a:xfrm>
            <a:off x="2138850" y="3714679"/>
            <a:ext cx="5888165" cy="24368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51" name="Google Shape;451;p57"/>
          <p:cNvGraphicFramePr/>
          <p:nvPr/>
        </p:nvGraphicFramePr>
        <p:xfrm>
          <a:off x="2025725" y="1996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{82EA24F3-3F6C-4313-A435-7685F16330E0}</a:tableStyleId>
              </a:tblPr>
              <a:tblGrid>
                <a:gridCol w="1070225"/>
                <a:gridCol w="1070225"/>
                <a:gridCol w="860125"/>
                <a:gridCol w="852475"/>
                <a:gridCol w="855025"/>
              </a:tblGrid>
              <a:tr h="30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1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1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3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3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50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EARLIEST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{r</a:t>
                      </a:r>
                      <a:r>
                        <a:rPr baseline="-25000" lang="zh-TW"/>
                        <a:t>6</a:t>
                      </a:r>
                      <a:r>
                        <a:rPr lang="zh-TW"/>
                        <a:t>, r</a:t>
                      </a:r>
                      <a:r>
                        <a:rPr baseline="-25000" lang="zh-TW"/>
                        <a:t>20</a:t>
                      </a:r>
                      <a:r>
                        <a:rPr lang="zh-TW"/>
                        <a:t>, r</a:t>
                      </a:r>
                      <a:r>
                        <a:rPr baseline="-25000" lang="zh-TW"/>
                        <a:t>21</a:t>
                      </a:r>
                      <a:r>
                        <a:rPr lang="zh-TW"/>
                        <a:t>}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∅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{r</a:t>
                      </a:r>
                      <a:r>
                        <a:rPr baseline="-25000" lang="zh-TW"/>
                        <a:t>6</a:t>
                      </a:r>
                      <a:r>
                        <a:rPr lang="zh-TW"/>
                        <a:t>}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∅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52" name="Google Shape;452;p57"/>
          <p:cNvSpPr txBox="1"/>
          <p:nvPr>
            <p:ph idx="1" type="body"/>
          </p:nvPr>
        </p:nvSpPr>
        <p:spPr>
          <a:xfrm>
            <a:off x="311700" y="2959000"/>
            <a:ext cx="3081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/>
              <a:t>We can then compute</a:t>
            </a:r>
            <a:endParaRPr/>
          </a:p>
        </p:txBody>
      </p:sp>
      <p:graphicFrame>
        <p:nvGraphicFramePr>
          <p:cNvPr id="453" name="Google Shape;453;p57"/>
          <p:cNvGraphicFramePr/>
          <p:nvPr/>
        </p:nvGraphicFramePr>
        <p:xfrm>
          <a:off x="632600" y="4078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{82EA24F3-3F6C-4313-A435-7685F16330E0}</a:tableStyleId>
              </a:tblPr>
              <a:tblGrid>
                <a:gridCol w="803950"/>
                <a:gridCol w="1129725"/>
                <a:gridCol w="824450"/>
                <a:gridCol w="838950"/>
                <a:gridCol w="799525"/>
              </a:tblGrid>
              <a:tr h="30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1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1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3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(B</a:t>
                      </a:r>
                      <a:r>
                        <a:rPr baseline="-25000" lang="zh-TW"/>
                        <a:t>2</a:t>
                      </a:r>
                      <a:r>
                        <a:rPr lang="zh-TW"/>
                        <a:t>, B</a:t>
                      </a:r>
                      <a:r>
                        <a:rPr baseline="-25000" lang="zh-TW"/>
                        <a:t>3</a:t>
                      </a:r>
                      <a:r>
                        <a:rPr lang="zh-TW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50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LATER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{r</a:t>
                      </a:r>
                      <a:r>
                        <a:rPr baseline="-25000" lang="zh-TW"/>
                        <a:t>6</a:t>
                      </a:r>
                      <a:r>
                        <a:rPr lang="zh-TW"/>
                        <a:t>, r</a:t>
                      </a:r>
                      <a:r>
                        <a:rPr baseline="-25000" lang="zh-TW"/>
                        <a:t>20</a:t>
                      </a:r>
                      <a:r>
                        <a:rPr lang="zh-TW"/>
                        <a:t>, r</a:t>
                      </a:r>
                      <a:r>
                        <a:rPr baseline="-25000" lang="zh-TW"/>
                        <a:t>21</a:t>
                      </a:r>
                      <a:r>
                        <a:rPr lang="zh-TW"/>
                        <a:t>}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∅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{r</a:t>
                      </a:r>
                      <a:r>
                        <a:rPr baseline="-25000" lang="zh-TW"/>
                        <a:t>6</a:t>
                      </a:r>
                      <a:r>
                        <a:rPr lang="zh-TW"/>
                        <a:t>}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∅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454" name="Google Shape;454;p57"/>
          <p:cNvGraphicFramePr/>
          <p:nvPr/>
        </p:nvGraphicFramePr>
        <p:xfrm>
          <a:off x="5155225" y="4078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{82EA24F3-3F6C-4313-A435-7685F16330E0}</a:tableStyleId>
              </a:tblPr>
              <a:tblGrid>
                <a:gridCol w="959525"/>
                <a:gridCol w="726300"/>
                <a:gridCol w="1161700"/>
                <a:gridCol w="576875"/>
              </a:tblGrid>
              <a:tr h="32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B</a:t>
                      </a:r>
                      <a:r>
                        <a:rPr baseline="-25000" lang="zh-TW"/>
                        <a:t>1</a:t>
                      </a:r>
                      <a:endParaRPr baseline="-25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B</a:t>
                      </a:r>
                      <a:r>
                        <a:rPr baseline="-25000" lang="zh-TW"/>
                        <a:t>2</a:t>
                      </a:r>
                      <a:endParaRPr baseline="-25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B</a:t>
                      </a:r>
                      <a:r>
                        <a:rPr baseline="-25000" lang="zh-TW"/>
                        <a:t>3</a:t>
                      </a:r>
                      <a:endParaRPr baseline="-25000"/>
                    </a:p>
                  </a:txBody>
                  <a:tcPr marT="91425" marB="91425" marR="91425" marL="91425"/>
                </a:tc>
              </a:tr>
              <a:tr h="32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LATERIN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∅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{r</a:t>
                      </a:r>
                      <a:r>
                        <a:rPr baseline="-25000" lang="zh-TW"/>
                        <a:t>6</a:t>
                      </a:r>
                      <a:r>
                        <a:rPr lang="zh-TW"/>
                        <a:t>}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∅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455" name="Google Shape;455;p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9500" y="750052"/>
            <a:ext cx="1232925" cy="2348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Lazy Code Motion: INSERT &amp; DELETE</a:t>
            </a:r>
            <a:endParaRPr/>
          </a:p>
        </p:txBody>
      </p:sp>
      <p:sp>
        <p:nvSpPr>
          <p:cNvPr id="461" name="Google Shape;461;p58"/>
          <p:cNvSpPr txBox="1"/>
          <p:nvPr>
            <p:ph idx="1" type="body"/>
          </p:nvPr>
        </p:nvSpPr>
        <p:spPr>
          <a:xfrm>
            <a:off x="228550" y="1266325"/>
            <a:ext cx="8520600" cy="9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zh-TW"/>
              <a:t>LCM computes the expressions sets INSERT(i, j) for each edge ⟨i, j⟩ to insert and DELETE(i) for each block i to delete.</a:t>
            </a:r>
            <a:endParaRPr/>
          </a:p>
        </p:txBody>
      </p:sp>
      <p:sp>
        <p:nvSpPr>
          <p:cNvPr id="462" name="Google Shape;462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463" name="Google Shape;46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9991" y="2285925"/>
            <a:ext cx="4560591" cy="475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0751" y="3150691"/>
            <a:ext cx="5662499" cy="420848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58"/>
          <p:cNvSpPr txBox="1"/>
          <p:nvPr>
            <p:ph idx="1" type="body"/>
          </p:nvPr>
        </p:nvSpPr>
        <p:spPr>
          <a:xfrm>
            <a:off x="2996493" y="3961270"/>
            <a:ext cx="2984700" cy="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/>
              <a:t>DELETE(i) = </a:t>
            </a:r>
            <a:r>
              <a:rPr b="1" lang="zh-TW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∅, i = n</a:t>
            </a:r>
            <a:r>
              <a:rPr b="1" baseline="-25000" lang="zh-TW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lang="zh-TW" sz="2000"/>
              <a:t> </a:t>
            </a:r>
            <a:endParaRPr b="1" sz="20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Lazy Code Motion: INSERT &amp; DELETE Example</a:t>
            </a:r>
            <a:endParaRPr/>
          </a:p>
        </p:txBody>
      </p:sp>
      <p:sp>
        <p:nvSpPr>
          <p:cNvPr id="471" name="Google Shape;471;p59"/>
          <p:cNvSpPr txBox="1"/>
          <p:nvPr>
            <p:ph idx="1" type="body"/>
          </p:nvPr>
        </p:nvSpPr>
        <p:spPr>
          <a:xfrm>
            <a:off x="228550" y="1266325"/>
            <a:ext cx="42363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zh-TW"/>
              <a:t>Continuing the example:</a:t>
            </a:r>
            <a:endParaRPr/>
          </a:p>
        </p:txBody>
      </p:sp>
      <p:sp>
        <p:nvSpPr>
          <p:cNvPr id="472" name="Google Shape;472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473" name="Google Shape;47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4621" y="2790338"/>
            <a:ext cx="4134755" cy="406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5113" y="3349734"/>
            <a:ext cx="5133774" cy="360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54513" y="3914137"/>
            <a:ext cx="5592126" cy="81268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76" name="Google Shape;476;p59"/>
          <p:cNvGraphicFramePr/>
          <p:nvPr/>
        </p:nvGraphicFramePr>
        <p:xfrm>
          <a:off x="311700" y="18305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{82EA24F3-3F6C-4313-A435-7685F16330E0}</a:tableStyleId>
              </a:tblPr>
              <a:tblGrid>
                <a:gridCol w="803950"/>
                <a:gridCol w="1129725"/>
                <a:gridCol w="824450"/>
                <a:gridCol w="838950"/>
                <a:gridCol w="799525"/>
              </a:tblGrid>
              <a:tr h="30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(B</a:t>
                      </a:r>
                      <a:r>
                        <a:rPr baseline="-25000" lang="zh-TW" sz="1200"/>
                        <a:t>1</a:t>
                      </a:r>
                      <a:r>
                        <a:rPr lang="zh-TW" sz="1200"/>
                        <a:t>, B</a:t>
                      </a:r>
                      <a:r>
                        <a:rPr baseline="-25000" lang="zh-TW" sz="1200"/>
                        <a:t>2</a:t>
                      </a:r>
                      <a:r>
                        <a:rPr lang="zh-TW" sz="1200"/>
                        <a:t>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(B</a:t>
                      </a:r>
                      <a:r>
                        <a:rPr baseline="-25000" lang="zh-TW" sz="1200"/>
                        <a:t>1</a:t>
                      </a:r>
                      <a:r>
                        <a:rPr lang="zh-TW" sz="1200"/>
                        <a:t>, B</a:t>
                      </a:r>
                      <a:r>
                        <a:rPr baseline="-25000" lang="zh-TW" sz="1200"/>
                        <a:t>3</a:t>
                      </a:r>
                      <a:r>
                        <a:rPr lang="zh-TW" sz="1200"/>
                        <a:t>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(B</a:t>
                      </a:r>
                      <a:r>
                        <a:rPr baseline="-25000" lang="zh-TW" sz="1200"/>
                        <a:t>2</a:t>
                      </a:r>
                      <a:r>
                        <a:rPr lang="zh-TW" sz="1200"/>
                        <a:t>, B</a:t>
                      </a:r>
                      <a:r>
                        <a:rPr baseline="-25000" lang="zh-TW" sz="1200"/>
                        <a:t>2</a:t>
                      </a:r>
                      <a:r>
                        <a:rPr lang="zh-TW" sz="1200"/>
                        <a:t>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(B</a:t>
                      </a:r>
                      <a:r>
                        <a:rPr baseline="-25000" lang="zh-TW" sz="1200"/>
                        <a:t>2</a:t>
                      </a:r>
                      <a:r>
                        <a:rPr lang="zh-TW" sz="1200"/>
                        <a:t>, B</a:t>
                      </a:r>
                      <a:r>
                        <a:rPr baseline="-25000" lang="zh-TW" sz="1200"/>
                        <a:t>3</a:t>
                      </a:r>
                      <a:r>
                        <a:rPr lang="zh-TW" sz="1200"/>
                        <a:t>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0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LATER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{r</a:t>
                      </a:r>
                      <a:r>
                        <a:rPr baseline="-25000" lang="zh-TW" sz="1200"/>
                        <a:t>6</a:t>
                      </a:r>
                      <a:r>
                        <a:rPr lang="zh-TW" sz="1200"/>
                        <a:t>, r</a:t>
                      </a:r>
                      <a:r>
                        <a:rPr baseline="-25000" lang="zh-TW" sz="1200"/>
                        <a:t>20</a:t>
                      </a:r>
                      <a:r>
                        <a:rPr lang="zh-TW" sz="1200"/>
                        <a:t>, r</a:t>
                      </a:r>
                      <a:r>
                        <a:rPr baseline="-25000" lang="zh-TW" sz="1200"/>
                        <a:t>21</a:t>
                      </a:r>
                      <a:r>
                        <a:rPr lang="zh-TW" sz="1200"/>
                        <a:t>}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∅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{r</a:t>
                      </a:r>
                      <a:r>
                        <a:rPr baseline="-25000" lang="zh-TW" sz="1200"/>
                        <a:t>6</a:t>
                      </a:r>
                      <a:r>
                        <a:rPr lang="zh-TW" sz="1200"/>
                        <a:t>}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∅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477" name="Google Shape;477;p59"/>
          <p:cNvGraphicFramePr/>
          <p:nvPr/>
        </p:nvGraphicFramePr>
        <p:xfrm>
          <a:off x="4786100" y="141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{82EA24F3-3F6C-4313-A435-7685F16330E0}</a:tableStyleId>
              </a:tblPr>
              <a:tblGrid>
                <a:gridCol w="833575"/>
                <a:gridCol w="585200"/>
                <a:gridCol w="910350"/>
                <a:gridCol w="519775"/>
              </a:tblGrid>
              <a:tr h="32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B</a:t>
                      </a:r>
                      <a:r>
                        <a:rPr baseline="-25000" lang="zh-TW" sz="1200"/>
                        <a:t>1</a:t>
                      </a:r>
                      <a:endParaRPr baseline="-25000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B</a:t>
                      </a:r>
                      <a:r>
                        <a:rPr baseline="-25000" lang="zh-TW" sz="1200"/>
                        <a:t>2</a:t>
                      </a:r>
                      <a:endParaRPr baseline="-25000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B</a:t>
                      </a:r>
                      <a:r>
                        <a:rPr baseline="-25000" lang="zh-TW" sz="1200"/>
                        <a:t>3</a:t>
                      </a:r>
                      <a:endParaRPr baseline="-25000" sz="1200"/>
                    </a:p>
                  </a:txBody>
                  <a:tcPr marT="91425" marB="91425" marR="91425" marL="91425"/>
                </a:tc>
              </a:tr>
              <a:tr h="32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UEEXPR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{r</a:t>
                      </a:r>
                      <a:r>
                        <a:rPr baseline="-25000" lang="zh-TW" sz="1200"/>
                        <a:t>1</a:t>
                      </a:r>
                      <a:r>
                        <a:rPr lang="zh-TW" sz="1200"/>
                        <a:t>, r</a:t>
                      </a:r>
                      <a:r>
                        <a:rPr baseline="-25000" lang="zh-TW" sz="1200"/>
                        <a:t>3</a:t>
                      </a:r>
                      <a:r>
                        <a:rPr lang="zh-TW" sz="1200"/>
                        <a:t>}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{r</a:t>
                      </a:r>
                      <a:r>
                        <a:rPr baseline="-25000" lang="zh-TW" sz="1200"/>
                        <a:t>6</a:t>
                      </a:r>
                      <a:r>
                        <a:rPr lang="zh-TW" sz="1200"/>
                        <a:t>, r</a:t>
                      </a:r>
                      <a:r>
                        <a:rPr baseline="-25000" lang="zh-TW" sz="1200"/>
                        <a:t>20</a:t>
                      </a:r>
                      <a:r>
                        <a:rPr lang="zh-TW" sz="1200"/>
                        <a:t>, r</a:t>
                      </a:r>
                      <a:r>
                        <a:rPr baseline="-25000" lang="zh-TW" sz="1200"/>
                        <a:t>21</a:t>
                      </a:r>
                      <a:r>
                        <a:rPr lang="zh-TW" sz="1200"/>
                        <a:t>}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∅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LATERIN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∅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{r</a:t>
                      </a:r>
                      <a:r>
                        <a:rPr baseline="-25000" lang="zh-TW" sz="1200"/>
                        <a:t>6</a:t>
                      </a:r>
                      <a:r>
                        <a:rPr lang="zh-TW" sz="1200"/>
                        <a:t>}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∅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78" name="Google Shape;478;p59"/>
          <p:cNvSpPr txBox="1"/>
          <p:nvPr>
            <p:ph idx="1" type="body"/>
          </p:nvPr>
        </p:nvSpPr>
        <p:spPr>
          <a:xfrm>
            <a:off x="311700" y="3914125"/>
            <a:ext cx="28413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zh-TW"/>
              <a:t>We have</a:t>
            </a:r>
            <a:endParaRPr/>
          </a:p>
        </p:txBody>
      </p:sp>
      <p:pic>
        <p:nvPicPr>
          <p:cNvPr id="479" name="Google Shape;479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43350" y="1413750"/>
            <a:ext cx="988950" cy="188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Lazy Code Motion: Rewrite the Code</a:t>
            </a:r>
            <a:endParaRPr/>
          </a:p>
        </p:txBody>
      </p:sp>
      <p:sp>
        <p:nvSpPr>
          <p:cNvPr id="485" name="Google Shape;485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86" name="Google Shape;486;p60"/>
          <p:cNvSpPr txBox="1"/>
          <p:nvPr>
            <p:ph idx="1" type="body"/>
          </p:nvPr>
        </p:nvSpPr>
        <p:spPr>
          <a:xfrm>
            <a:off x="311700" y="1186825"/>
            <a:ext cx="8322300" cy="19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zh-TW"/>
              <a:t>For each expression e in INSERT(i, j), we insert as follows: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/>
              <a:t>If i has only one successor, we insert the expressions at the end of block i.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/>
              <a:t>else If j has only one predecessor, we insert the expressions at the entry of block j.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/>
              <a:t>else, we split the the edge (i, j) by creating a new block to insert the </a:t>
            </a:r>
            <a:r>
              <a:rPr lang="zh-TW"/>
              <a:t>expressions</a:t>
            </a:r>
            <a:r>
              <a:rPr lang="zh-TW"/>
              <a:t>.</a:t>
            </a:r>
            <a:endParaRPr/>
          </a:p>
        </p:txBody>
      </p:sp>
      <p:pic>
        <p:nvPicPr>
          <p:cNvPr id="487" name="Google Shape;487;p60"/>
          <p:cNvPicPr preferRelativeResize="0"/>
          <p:nvPr/>
        </p:nvPicPr>
        <p:blipFill rotWithShape="1">
          <a:blip r:embed="rId3">
            <a:alphaModFix/>
          </a:blip>
          <a:srcRect b="0" l="0" r="38324" t="0"/>
          <a:stretch/>
        </p:blipFill>
        <p:spPr>
          <a:xfrm>
            <a:off x="0" y="3260850"/>
            <a:ext cx="3449024" cy="81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1447" y="2674163"/>
            <a:ext cx="1164674" cy="2159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4550" y="2674187"/>
            <a:ext cx="1164675" cy="2329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60"/>
          <p:cNvPicPr preferRelativeResize="0"/>
          <p:nvPr/>
        </p:nvPicPr>
        <p:blipFill rotWithShape="1">
          <a:blip r:embed="rId6">
            <a:alphaModFix/>
          </a:blip>
          <a:srcRect b="0" l="5329" r="0" t="0"/>
          <a:stretch/>
        </p:blipFill>
        <p:spPr>
          <a:xfrm>
            <a:off x="6129225" y="3380138"/>
            <a:ext cx="2681400" cy="91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60"/>
          <p:cNvPicPr preferRelativeResize="0"/>
          <p:nvPr/>
        </p:nvPicPr>
        <p:blipFill rotWithShape="1">
          <a:blip r:embed="rId7">
            <a:alphaModFix/>
          </a:blip>
          <a:srcRect b="36341" l="47396" r="46876" t="50183"/>
          <a:stretch/>
        </p:blipFill>
        <p:spPr>
          <a:xfrm>
            <a:off x="4716126" y="3536229"/>
            <a:ext cx="392924" cy="2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Lazy Code Motion: Rewrite the Code (Cont’d)</a:t>
            </a:r>
            <a:endParaRPr/>
          </a:p>
        </p:txBody>
      </p:sp>
      <p:sp>
        <p:nvSpPr>
          <p:cNvPr id="497" name="Google Shape;497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498" name="Google Shape;498;p61"/>
          <p:cNvPicPr preferRelativeResize="0"/>
          <p:nvPr/>
        </p:nvPicPr>
        <p:blipFill rotWithShape="1">
          <a:blip r:embed="rId3">
            <a:alphaModFix/>
          </a:blip>
          <a:srcRect b="5562" l="0" r="0" t="0"/>
          <a:stretch/>
        </p:blipFill>
        <p:spPr>
          <a:xfrm>
            <a:off x="2666925" y="1834140"/>
            <a:ext cx="2310081" cy="28842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61"/>
          <p:cNvPicPr preferRelativeResize="0"/>
          <p:nvPr/>
        </p:nvPicPr>
        <p:blipFill rotWithShape="1">
          <a:blip r:embed="rId4">
            <a:alphaModFix/>
          </a:blip>
          <a:srcRect b="1215" l="0" r="0" t="0"/>
          <a:stretch/>
        </p:blipFill>
        <p:spPr>
          <a:xfrm>
            <a:off x="5540830" y="1834137"/>
            <a:ext cx="2452297" cy="2884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9442" y="2879422"/>
            <a:ext cx="518953" cy="452705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61"/>
          <p:cNvSpPr txBox="1"/>
          <p:nvPr/>
        </p:nvSpPr>
        <p:spPr>
          <a:xfrm>
            <a:off x="4999435" y="2686453"/>
            <a:ext cx="661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LCM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2" name="Google Shape;502;p61"/>
          <p:cNvSpPr txBox="1"/>
          <p:nvPr>
            <p:ph idx="1" type="body"/>
          </p:nvPr>
        </p:nvSpPr>
        <p:spPr>
          <a:xfrm>
            <a:off x="311700" y="1186825"/>
            <a:ext cx="83223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zh-TW"/>
              <a:t>Finally, for each block i, we delete the expressions in DELETE(i). </a:t>
            </a:r>
            <a:endParaRPr/>
          </a:p>
        </p:txBody>
      </p:sp>
      <p:pic>
        <p:nvPicPr>
          <p:cNvPr id="503" name="Google Shape;503;p61"/>
          <p:cNvPicPr preferRelativeResize="0"/>
          <p:nvPr/>
        </p:nvPicPr>
        <p:blipFill rotWithShape="1">
          <a:blip r:embed="rId6">
            <a:alphaModFix/>
          </a:blip>
          <a:srcRect b="0" l="61389" r="0" t="0"/>
          <a:stretch/>
        </p:blipFill>
        <p:spPr>
          <a:xfrm>
            <a:off x="311701" y="1759038"/>
            <a:ext cx="2159150" cy="812700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61"/>
          <p:cNvSpPr/>
          <p:nvPr/>
        </p:nvSpPr>
        <p:spPr>
          <a:xfrm>
            <a:off x="4563125" y="2852700"/>
            <a:ext cx="64800" cy="11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5" name="Google Shape;505;p61"/>
          <p:cNvSpPr txBox="1"/>
          <p:nvPr/>
        </p:nvSpPr>
        <p:spPr>
          <a:xfrm>
            <a:off x="4467750" y="2755350"/>
            <a:ext cx="2292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9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Pipelining in Computer </a:t>
            </a:r>
            <a:r>
              <a:rPr lang="zh-TW"/>
              <a:t>Architecture</a:t>
            </a:r>
            <a:r>
              <a:rPr lang="zh-TW"/>
              <a:t> </a:t>
            </a:r>
            <a:endParaRPr/>
          </a:p>
        </p:txBody>
      </p:sp>
      <p:sp>
        <p:nvSpPr>
          <p:cNvPr id="94" name="Google Shape;9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0" l="0" r="0" t="3446"/>
          <a:stretch/>
        </p:blipFill>
        <p:spPr>
          <a:xfrm>
            <a:off x="1980988" y="1081125"/>
            <a:ext cx="5182024" cy="386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Interprocedural Optimization</a:t>
            </a:r>
            <a:endParaRPr/>
          </a:p>
        </p:txBody>
      </p:sp>
      <p:sp>
        <p:nvSpPr>
          <p:cNvPr id="511" name="Google Shape;511;p62"/>
          <p:cNvSpPr txBox="1"/>
          <p:nvPr>
            <p:ph idx="1" type="body"/>
          </p:nvPr>
        </p:nvSpPr>
        <p:spPr>
          <a:xfrm>
            <a:off x="311700" y="1266325"/>
            <a:ext cx="8520600" cy="37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zh-TW"/>
              <a:t>D</a:t>
            </a:r>
            <a:r>
              <a:rPr lang="zh-TW"/>
              <a:t>ivision of a program into multiple procedures has both positive and negative impacts.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zh-TW"/>
              <a:t>On the positive side, it limits the amount of code that the compiler considers at a time. E.g., the scope of global optimization is a procedure.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zh-TW"/>
              <a:t>On the negative side: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zh-TW" sz="1600"/>
              <a:t>The division of the program into procedures limits the compiler’s ability to understand what happens inside a call.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zh-TW" sz="1600"/>
              <a:t>Each procedure call introduces overhead from </a:t>
            </a:r>
            <a:r>
              <a:rPr b="1" lang="zh-TW" sz="1600"/>
              <a:t>procedure linkage code </a:t>
            </a:r>
            <a:r>
              <a:rPr lang="zh-TW" sz="1600"/>
              <a:t>(pre-call, post-return, prolog, and epilog).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Inline Substitution</a:t>
            </a:r>
            <a:endParaRPr/>
          </a:p>
        </p:txBody>
      </p:sp>
      <p:sp>
        <p:nvSpPr>
          <p:cNvPr id="518" name="Google Shape;518;p63"/>
          <p:cNvSpPr txBox="1"/>
          <p:nvPr>
            <p:ph idx="1" type="body"/>
          </p:nvPr>
        </p:nvSpPr>
        <p:spPr>
          <a:xfrm>
            <a:off x="311700" y="1266325"/>
            <a:ext cx="85206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zh-TW">
                <a:solidFill>
                  <a:srgbClr val="FF0000"/>
                </a:solidFill>
              </a:rPr>
              <a:t>I</a:t>
            </a:r>
            <a:r>
              <a:rPr lang="zh-TW">
                <a:solidFill>
                  <a:srgbClr val="FF0000"/>
                </a:solidFill>
              </a:rPr>
              <a:t>nline substitution</a:t>
            </a:r>
            <a:r>
              <a:rPr lang="zh-TW"/>
              <a:t> can improve the efficiency of the final code by replacing the call site with a copy of the callee’s body, in some cases.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20" name="Google Shape;52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2700" y="2125825"/>
            <a:ext cx="2912139" cy="284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3875" y="2125825"/>
            <a:ext cx="1677429" cy="2847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2" name="Google Shape;522;p63"/>
          <p:cNvCxnSpPr/>
          <p:nvPr/>
        </p:nvCxnSpPr>
        <p:spPr>
          <a:xfrm>
            <a:off x="3799825" y="4450375"/>
            <a:ext cx="1740900" cy="8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6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Inline Substitution: Decisions</a:t>
            </a:r>
            <a:endParaRPr/>
          </a:p>
        </p:txBody>
      </p:sp>
      <p:sp>
        <p:nvSpPr>
          <p:cNvPr id="528" name="Google Shape;528;p64"/>
          <p:cNvSpPr txBox="1"/>
          <p:nvPr>
            <p:ph idx="1" type="body"/>
          </p:nvPr>
        </p:nvSpPr>
        <p:spPr>
          <a:xfrm>
            <a:off x="311700" y="1266325"/>
            <a:ext cx="8520600" cy="42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Decisions for inline substitution examine a variety of criteria at each call site. These cases include: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zh-TW"/>
              <a:t>Callee size</a:t>
            </a:r>
            <a:r>
              <a:rPr lang="zh-TW"/>
              <a:t>: Whether the callee is smaller than the procedure linkage code.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zh-TW"/>
              <a:t>Caller size</a:t>
            </a:r>
            <a:r>
              <a:rPr lang="zh-TW"/>
              <a:t>: The compiler may limit the overall size of any procedure.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zh-TW"/>
              <a:t>Dynamic call count</a:t>
            </a:r>
            <a:r>
              <a:rPr lang="zh-TW"/>
              <a:t>: An improvement at a frequently run call site provides greater benefit than the same improvement at an less run call site.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Inline Substitution: Decisions (Cont’d)</a:t>
            </a:r>
            <a:endParaRPr/>
          </a:p>
        </p:txBody>
      </p:sp>
      <p:sp>
        <p:nvSpPr>
          <p:cNvPr id="534" name="Google Shape;534;p65"/>
          <p:cNvSpPr txBox="1"/>
          <p:nvPr>
            <p:ph idx="1" type="body"/>
          </p:nvPr>
        </p:nvSpPr>
        <p:spPr>
          <a:xfrm>
            <a:off x="311700" y="1266325"/>
            <a:ext cx="8520600" cy="3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zh-TW"/>
              <a:t>Constant-valued actual parameters</a:t>
            </a:r>
            <a:r>
              <a:rPr lang="zh-TW"/>
              <a:t>: Known-constant values at a call site may be improved as those constants may be folded into the callee.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zh-TW"/>
              <a:t>Static call count</a:t>
            </a:r>
            <a:r>
              <a:rPr lang="zh-TW"/>
              <a:t>: Any procedure called from just one call site can be inlined without any code space growth.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zh-TW"/>
              <a:t>Parameter count</a:t>
            </a:r>
            <a:r>
              <a:rPr lang="zh-TW"/>
              <a:t>: The number of actural parameters is proportional to the cost of the procedure linkage code. 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Inline Substitution: Decisions (Cont’d)</a:t>
            </a:r>
            <a:endParaRPr/>
          </a:p>
        </p:txBody>
      </p:sp>
      <p:sp>
        <p:nvSpPr>
          <p:cNvPr id="540" name="Google Shape;540;p66"/>
          <p:cNvSpPr txBox="1"/>
          <p:nvPr>
            <p:ph idx="1" type="body"/>
          </p:nvPr>
        </p:nvSpPr>
        <p:spPr>
          <a:xfrm>
            <a:off x="311700" y="1266325"/>
            <a:ext cx="8520600" cy="3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zh-TW"/>
              <a:t>Calls in the procedure</a:t>
            </a:r>
            <a:r>
              <a:rPr lang="zh-TW"/>
              <a:t>: Procedures that contain no calls are often good candidates for inlining.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zh-TW"/>
              <a:t>Loop nesting depth</a:t>
            </a:r>
            <a:r>
              <a:rPr lang="zh-TW"/>
              <a:t>: Call sites in loops execute more frequently than call sites outside loops.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zh-TW"/>
              <a:t>Fraction of execution time</a:t>
            </a:r>
            <a:r>
              <a:rPr lang="zh-TW"/>
              <a:t> of the whole program.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 practice, compilers precompute some or all of these metrics and then apply one or more heuristics to determine which call sites to inline.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Inline Substitution: Heuristic</a:t>
            </a:r>
            <a:endParaRPr/>
          </a:p>
        </p:txBody>
      </p:sp>
      <p:sp>
        <p:nvSpPr>
          <p:cNvPr id="546" name="Google Shape;546;p67"/>
          <p:cNvSpPr txBox="1"/>
          <p:nvPr>
            <p:ph idx="1" type="body"/>
          </p:nvPr>
        </p:nvSpPr>
        <p:spPr>
          <a:xfrm>
            <a:off x="311700" y="1266325"/>
            <a:ext cx="88323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/>
              <a:t>Below is a typical decision heuristic, where t0, t1, …, t4 are program specific.</a:t>
            </a:r>
            <a:endParaRPr/>
          </a:p>
        </p:txBody>
      </p:sp>
      <p:pic>
        <p:nvPicPr>
          <p:cNvPr id="547" name="Google Shape;54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026" y="1947000"/>
            <a:ext cx="7211950" cy="23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Recap: Call Graph</a:t>
            </a:r>
            <a:endParaRPr/>
          </a:p>
        </p:txBody>
      </p:sp>
      <p:pic>
        <p:nvPicPr>
          <p:cNvPr id="553" name="Google Shape;55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4899" y="1152424"/>
            <a:ext cx="4966101" cy="3072600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68"/>
          <p:cNvSpPr txBox="1"/>
          <p:nvPr>
            <p:ph idx="1" type="body"/>
          </p:nvPr>
        </p:nvSpPr>
        <p:spPr>
          <a:xfrm>
            <a:off x="311700" y="1152425"/>
            <a:ext cx="3703200" cy="33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zh-TW" sz="1700"/>
              <a:t>Nodes: Functions</a:t>
            </a:r>
            <a:endParaRPr b="1"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zh-TW" sz="1700"/>
              <a:t>Edges: Call sites.</a:t>
            </a:r>
            <a:endParaRPr b="1"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zh-TW" sz="1700"/>
              <a:t>Call graph represents </a:t>
            </a:r>
            <a:r>
              <a:rPr b="1" lang="zh-TW" sz="1700"/>
              <a:t>possible</a:t>
            </a:r>
            <a:r>
              <a:rPr lang="zh-TW" sz="1700"/>
              <a:t> runtime transfers between functions for interprocedure anaylsis</a:t>
            </a:r>
            <a:endParaRPr sz="1700"/>
          </a:p>
        </p:txBody>
      </p:sp>
      <p:sp>
        <p:nvSpPr>
          <p:cNvPr id="555" name="Google Shape;555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6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Procedure Placement</a:t>
            </a:r>
            <a:endParaRPr/>
          </a:p>
        </p:txBody>
      </p:sp>
      <p:sp>
        <p:nvSpPr>
          <p:cNvPr id="561" name="Google Shape;561;p69"/>
          <p:cNvSpPr txBox="1"/>
          <p:nvPr>
            <p:ph idx="1" type="body"/>
          </p:nvPr>
        </p:nvSpPr>
        <p:spPr>
          <a:xfrm>
            <a:off x="311700" y="1266325"/>
            <a:ext cx="87114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/>
              <a:t>Given a call graph, </a:t>
            </a:r>
            <a:r>
              <a:rPr b="1" lang="zh-TW"/>
              <a:t>p</a:t>
            </a:r>
            <a:r>
              <a:rPr b="1" lang="zh-TW"/>
              <a:t>rocedure placement</a:t>
            </a:r>
            <a:r>
              <a:rPr lang="zh-TW"/>
              <a:t> rearranges the locations of procedures in memory to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zh-TW" sz="1600"/>
              <a:t>Reduce virtual-memory working-set sizes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zh-TW" sz="1600"/>
              <a:t>Limit the potential for call-induced conflicts in the instruction cache.</a:t>
            </a:r>
            <a:endParaRPr sz="16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/>
              <a:t>Unfortunately, we cannot always place multiple callees next to the caller. Thus, procedure placement tends to greedily find a good placement, rather than an optimal one.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7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Procedure Placement: Algorithm</a:t>
            </a:r>
            <a:endParaRPr/>
          </a:p>
        </p:txBody>
      </p:sp>
      <p:pic>
        <p:nvPicPr>
          <p:cNvPr id="567" name="Google Shape;567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395" y="1152425"/>
            <a:ext cx="6961204" cy="375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7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Procedure Placement: Algorithm (Cont’d)</a:t>
            </a:r>
            <a:endParaRPr/>
          </a:p>
        </p:txBody>
      </p:sp>
      <p:pic>
        <p:nvPicPr>
          <p:cNvPr id="573" name="Google Shape;573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800" y="1485025"/>
            <a:ext cx="6962399" cy="2742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Pipelining in Computer Architecture </a:t>
            </a:r>
            <a:endParaRPr/>
          </a:p>
        </p:txBody>
      </p:sp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8138" y="1152425"/>
            <a:ext cx="5287720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Procedure Placement: Example</a:t>
            </a:r>
            <a:endParaRPr/>
          </a:p>
        </p:txBody>
      </p:sp>
      <p:pic>
        <p:nvPicPr>
          <p:cNvPr id="579" name="Google Shape;579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7650" y="1152425"/>
            <a:ext cx="6348699" cy="3514824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72"/>
          <p:cNvSpPr txBox="1"/>
          <p:nvPr/>
        </p:nvSpPr>
        <p:spPr>
          <a:xfrm rot="5400000">
            <a:off x="3405200" y="4632900"/>
            <a:ext cx="39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…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7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Interprocedural Optimization: Compiler </a:t>
            </a:r>
            <a:r>
              <a:rPr lang="zh-TW"/>
              <a:t>Organization</a:t>
            </a:r>
            <a:endParaRPr/>
          </a:p>
        </p:txBody>
      </p:sp>
      <p:sp>
        <p:nvSpPr>
          <p:cNvPr id="586" name="Google Shape;586;p73"/>
          <p:cNvSpPr txBox="1"/>
          <p:nvPr>
            <p:ph idx="1" type="body"/>
          </p:nvPr>
        </p:nvSpPr>
        <p:spPr>
          <a:xfrm>
            <a:off x="311700" y="1266325"/>
            <a:ext cx="8832300" cy="37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zh-TW"/>
              <a:t>There are different compiler structures to perform whole-program or interprocedural optimization to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○"/>
            </a:pPr>
            <a:r>
              <a:rPr lang="zh-TW" sz="1600"/>
              <a:t>A</a:t>
            </a:r>
            <a:r>
              <a:rPr lang="zh-TW" sz="1600"/>
              <a:t>ddress the dependence of the procedures’ states of different compilation unit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○"/>
            </a:pPr>
            <a:r>
              <a:rPr lang="zh-TW" sz="1600"/>
              <a:t>Access to the needed</a:t>
            </a:r>
            <a:r>
              <a:rPr b="1" lang="zh-TW" sz="1600"/>
              <a:t> </a:t>
            </a:r>
            <a:r>
              <a:rPr lang="zh-TW" sz="1600"/>
              <a:t>code from other compilation units for the program. 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1" lang="zh-TW"/>
              <a:t>Enlarging Compilation Units</a:t>
            </a:r>
            <a:r>
              <a:rPr lang="zh-TW"/>
              <a:t>: The simplest way, however, it cannot introduce the dependence between the compilation units and should not fully access to other units.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1" lang="zh-TW"/>
              <a:t>Link-time Optimization</a:t>
            </a:r>
            <a:r>
              <a:rPr lang="zh-TW"/>
              <a:t>: A compiler can shift interprocedural optimization into the linker, where it has access to all the statically linked code.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zh-TW"/>
              <a:t>…, etc.</a:t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References</a:t>
            </a:r>
            <a:endParaRPr/>
          </a:p>
        </p:txBody>
      </p:sp>
      <p:sp>
        <p:nvSpPr>
          <p:cNvPr id="592" name="Google Shape;592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93" name="Google Shape;593;p74"/>
          <p:cNvSpPr txBox="1"/>
          <p:nvPr/>
        </p:nvSpPr>
        <p:spPr>
          <a:xfrm>
            <a:off x="311700" y="1215550"/>
            <a:ext cx="8520600" cy="3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AutoNum type="arabicPeriod"/>
            </a:pPr>
            <a:r>
              <a:rPr lang="zh-TW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Engineering A Compiler (3rd. ed.).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Char char="●"/>
            </a:pP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8.5 Regional Optimization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Char char="●"/>
            </a:pP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8.6 Global Optimization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</a:pPr>
            <a:r>
              <a:rPr lang="zh-TW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8.7 Interprocedural Optimization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</a:pPr>
            <a:r>
              <a:rPr lang="zh-TW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10.3 Code Motion 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AutoNum type="arabicPeriod"/>
            </a:pPr>
            <a:r>
              <a:rPr lang="zh-TW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Compilers: Principles, Techniques, and Tools (2nd. ed.).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AutoNum type="arabicPeriod"/>
            </a:pPr>
            <a:r>
              <a:rPr lang="zh-TW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Computer Organization and Design RISC-V Edition (2nd. ed.).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AutoNum type="arabicPeriod"/>
            </a:pPr>
            <a:r>
              <a:rPr lang="zh-TW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Computer Architecture : A Quantitative Approach (6nd. ed.).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AutoNum type="arabicPeriod"/>
            </a:pPr>
            <a:r>
              <a:rPr lang="zh-TW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CS 153: Loop Optimization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Control Hazard &amp; Pipeline Stall (Bubble)</a:t>
            </a:r>
            <a:endParaRPr/>
          </a:p>
        </p:txBody>
      </p:sp>
      <p:sp>
        <p:nvSpPr>
          <p:cNvPr id="108" name="Google Shape;10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464100" y="1418725"/>
            <a:ext cx="8008500" cy="17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Control Hazard:</a:t>
            </a:r>
            <a:r>
              <a:rPr lang="zh-TW"/>
              <a:t> The instruction that was fetched is not the one that is needed.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Pipeline Stall (Bubble): </a:t>
            </a:r>
            <a:r>
              <a:rPr lang="zh-TW"/>
              <a:t>A stall initiated in order to resolve a hazard.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Suppose the computer always </a:t>
            </a:r>
            <a:r>
              <a:rPr lang="zh-TW"/>
              <a:t>predict the branches will be untaken.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Control Hazard &amp; Pipeline Stall (Bubble)</a:t>
            </a:r>
            <a:endParaRPr/>
          </a:p>
        </p:txBody>
      </p:sp>
      <p:sp>
        <p:nvSpPr>
          <p:cNvPr id="115" name="Google Shape;11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1400" y="1610350"/>
            <a:ext cx="7081201" cy="267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Intuition in </a:t>
            </a:r>
            <a:r>
              <a:rPr lang="zh-TW"/>
              <a:t>Global Code Placement</a:t>
            </a:r>
            <a:endParaRPr/>
          </a:p>
        </p:txBody>
      </p:sp>
      <p:sp>
        <p:nvSpPr>
          <p:cNvPr id="122" name="Google Shape;12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675" y="1870525"/>
            <a:ext cx="2464300" cy="223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7275" y="1374450"/>
            <a:ext cx="4315175" cy="353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